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 id="2147483684" r:id="rId4"/>
    <p:sldMasterId id="2147483696" r:id="rId5"/>
  </p:sldMasterIdLst>
  <p:notesMasterIdLst>
    <p:notesMasterId r:id="rId60"/>
  </p:notesMasterIdLst>
  <p:sldIdLst>
    <p:sldId id="257" r:id="rId6"/>
    <p:sldId id="256" r:id="rId7"/>
    <p:sldId id="261" r:id="rId8"/>
    <p:sldId id="258" r:id="rId9"/>
    <p:sldId id="259" r:id="rId10"/>
    <p:sldId id="260" r:id="rId11"/>
    <p:sldId id="263" r:id="rId12"/>
    <p:sldId id="262"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2192000" cy="6858000"/>
  <p:notesSz cx="6858000" cy="9144000"/>
  <p:embeddedFontLst>
    <p:embeddedFont>
      <p:font typeface="Meiryo" panose="020B0604030504040204" pitchFamily="50" charset="-128"/>
      <p:regular r:id="rId61"/>
      <p:bold r:id="rId62"/>
      <p:italic r:id="rId63"/>
      <p:boldItalic r:id="rId64"/>
    </p:embeddedFont>
    <p:embeddedFont>
      <p:font typeface="07あかずきんポップ Heavy" panose="00000900000000000000" pitchFamily="50" charset="-128"/>
      <p:bold r:id="rId65"/>
    </p:embeddedFont>
    <p:embeddedFont>
      <p:font typeface="Cambria Math" panose="02040503050406030204" pitchFamily="18" charset="0"/>
      <p:regular r:id="rId66"/>
    </p:embeddedFont>
    <p:embeddedFont>
      <p:font typeface="Corbel" panose="020B0503020204020204" pitchFamily="34" charset="0"/>
      <p:regular r:id="rId67"/>
      <p:bold r:id="rId68"/>
      <p:italic r:id="rId69"/>
      <p:boldItalic r:id="rId70"/>
    </p:embeddedFont>
    <p:embeddedFont>
      <p:font typeface="Lato" panose="020F0502020204030203" pitchFamily="34" charset="0"/>
      <p:regular r:id="rId71"/>
      <p:bold r:id="rId72"/>
      <p:italic r:id="rId73"/>
      <p:boldItalic r:id="rId74"/>
    </p:embeddedFont>
    <p:embeddedFont>
      <p:font typeface="Raleway" pitchFamily="2" charset="0"/>
      <p:regular r:id="rId75"/>
      <p:bold r:id="rId76"/>
      <p:italic r:id="rId77"/>
      <p:boldItalic r:id="rId78"/>
    </p:embeddedFont>
    <p:embeddedFont>
      <p:font typeface="ほのか新明朝 Light" panose="02000600000000000000" pitchFamily="50" charset="-128"/>
      <p:regular r:id="rId79"/>
    </p:embeddedFont>
    <p:embeddedFont>
      <p:font typeface="游ゴシック" panose="020B0400000000000000" pitchFamily="50" charset="-128"/>
      <p:regular r:id="rId80"/>
      <p:bold r:id="rId81"/>
    </p:embeddedFont>
    <p:embeddedFont>
      <p:font typeface="游ゴシック Light" panose="020B0300000000000000" pitchFamily="50" charset="-128"/>
      <p:regular r:id="rId82"/>
    </p:embeddedFont>
    <p:embeddedFont>
      <p:font typeface="游明朝" panose="02020400000000000000" pitchFamily="18" charset="-128"/>
      <p:regular r:id="rId83"/>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262626"/>
    <a:srgbClr val="F25940"/>
    <a:srgbClr val="595757"/>
    <a:srgbClr val="2B7DC7"/>
    <a:srgbClr val="F23636"/>
    <a:srgbClr val="F03A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98" autoAdjust="0"/>
    <p:restoredTop sz="94515" autoAdjust="0"/>
  </p:normalViewPr>
  <p:slideViewPr>
    <p:cSldViewPr snapToGrid="0">
      <p:cViewPr varScale="1">
        <p:scale>
          <a:sx n="146" d="100"/>
          <a:sy n="146" d="100"/>
        </p:scale>
        <p:origin x="10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6.fntdata"/><Relationship Id="rId7" Type="http://schemas.openxmlformats.org/officeDocument/2006/relationships/slide" Target="slides/slide2.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6.fntdata"/><Relationship Id="rId87" Type="http://schemas.openxmlformats.org/officeDocument/2006/relationships/tableStyles" Target="tableStyles.xml"/><Relationship Id="rId61" Type="http://schemas.openxmlformats.org/officeDocument/2006/relationships/font" Target="fonts/font1.fntdata"/><Relationship Id="rId8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AF1EAC-6AB1-457B-8702-49BE76CDE7EC}" type="datetimeFigureOut">
              <a:rPr kumimoji="1" lang="ja-JP" altLang="en-US" smtClean="0"/>
              <a:t>2024/9/15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A81A6-241C-4E4D-A458-4E6857129C06}" type="slidenum">
              <a:rPr kumimoji="1" lang="ja-JP" altLang="en-US" smtClean="0"/>
              <a:t>‹#›</a:t>
            </a:fld>
            <a:endParaRPr kumimoji="1" lang="ja-JP" altLang="en-US"/>
          </a:p>
        </p:txBody>
      </p:sp>
    </p:spTree>
    <p:extLst>
      <p:ext uri="{BB962C8B-B14F-4D97-AF65-F5344CB8AC3E}">
        <p14:creationId xmlns:p14="http://schemas.microsoft.com/office/powerpoint/2010/main" val="36712185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a:t>
            </a:fld>
            <a:endParaRPr kumimoji="1" lang="ja-JP" altLang="en-US"/>
          </a:p>
        </p:txBody>
      </p:sp>
    </p:spTree>
    <p:extLst>
      <p:ext uri="{BB962C8B-B14F-4D97-AF65-F5344CB8AC3E}">
        <p14:creationId xmlns:p14="http://schemas.microsoft.com/office/powerpoint/2010/main" val="839969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10</a:t>
            </a:fld>
            <a:endParaRPr kumimoji="1" lang="ja-JP" altLang="en-US"/>
          </a:p>
        </p:txBody>
      </p:sp>
    </p:spTree>
    <p:extLst>
      <p:ext uri="{BB962C8B-B14F-4D97-AF65-F5344CB8AC3E}">
        <p14:creationId xmlns:p14="http://schemas.microsoft.com/office/powerpoint/2010/main" val="313370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11</a:t>
            </a:fld>
            <a:endParaRPr kumimoji="1" lang="ja-JP" altLang="en-US"/>
          </a:p>
        </p:txBody>
      </p:sp>
    </p:spTree>
    <p:extLst>
      <p:ext uri="{BB962C8B-B14F-4D97-AF65-F5344CB8AC3E}">
        <p14:creationId xmlns:p14="http://schemas.microsoft.com/office/powerpoint/2010/main" val="3720001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12</a:t>
            </a:fld>
            <a:endParaRPr kumimoji="1" lang="ja-JP" altLang="en-US"/>
          </a:p>
        </p:txBody>
      </p:sp>
    </p:spTree>
    <p:extLst>
      <p:ext uri="{BB962C8B-B14F-4D97-AF65-F5344CB8AC3E}">
        <p14:creationId xmlns:p14="http://schemas.microsoft.com/office/powerpoint/2010/main" val="3454133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13</a:t>
            </a:fld>
            <a:endParaRPr kumimoji="1" lang="ja-JP" altLang="en-US"/>
          </a:p>
        </p:txBody>
      </p:sp>
    </p:spTree>
    <p:extLst>
      <p:ext uri="{BB962C8B-B14F-4D97-AF65-F5344CB8AC3E}">
        <p14:creationId xmlns:p14="http://schemas.microsoft.com/office/powerpoint/2010/main" val="181511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14</a:t>
            </a:fld>
            <a:endParaRPr kumimoji="1" lang="ja-JP" altLang="en-US"/>
          </a:p>
        </p:txBody>
      </p:sp>
    </p:spTree>
    <p:extLst>
      <p:ext uri="{BB962C8B-B14F-4D97-AF65-F5344CB8AC3E}">
        <p14:creationId xmlns:p14="http://schemas.microsoft.com/office/powerpoint/2010/main" val="90650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15</a:t>
            </a:fld>
            <a:endParaRPr kumimoji="1" lang="ja-JP" altLang="en-US"/>
          </a:p>
        </p:txBody>
      </p:sp>
    </p:spTree>
    <p:extLst>
      <p:ext uri="{BB962C8B-B14F-4D97-AF65-F5344CB8AC3E}">
        <p14:creationId xmlns:p14="http://schemas.microsoft.com/office/powerpoint/2010/main" val="4094475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16</a:t>
            </a:fld>
            <a:endParaRPr kumimoji="1" lang="ja-JP" altLang="en-US"/>
          </a:p>
        </p:txBody>
      </p:sp>
    </p:spTree>
    <p:extLst>
      <p:ext uri="{BB962C8B-B14F-4D97-AF65-F5344CB8AC3E}">
        <p14:creationId xmlns:p14="http://schemas.microsoft.com/office/powerpoint/2010/main" val="2286702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17</a:t>
            </a:fld>
            <a:endParaRPr kumimoji="1" lang="ja-JP" altLang="en-US"/>
          </a:p>
        </p:txBody>
      </p:sp>
    </p:spTree>
    <p:extLst>
      <p:ext uri="{BB962C8B-B14F-4D97-AF65-F5344CB8AC3E}">
        <p14:creationId xmlns:p14="http://schemas.microsoft.com/office/powerpoint/2010/main" val="2425293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18</a:t>
            </a:fld>
            <a:endParaRPr kumimoji="1" lang="ja-JP" altLang="en-US"/>
          </a:p>
        </p:txBody>
      </p:sp>
    </p:spTree>
    <p:extLst>
      <p:ext uri="{BB962C8B-B14F-4D97-AF65-F5344CB8AC3E}">
        <p14:creationId xmlns:p14="http://schemas.microsoft.com/office/powerpoint/2010/main" val="587517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19</a:t>
            </a:fld>
            <a:endParaRPr kumimoji="1" lang="ja-JP" altLang="en-US"/>
          </a:p>
        </p:txBody>
      </p:sp>
    </p:spTree>
    <p:extLst>
      <p:ext uri="{BB962C8B-B14F-4D97-AF65-F5344CB8AC3E}">
        <p14:creationId xmlns:p14="http://schemas.microsoft.com/office/powerpoint/2010/main" val="154559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a:t>
            </a:fld>
            <a:endParaRPr kumimoji="1" lang="ja-JP" altLang="en-US"/>
          </a:p>
        </p:txBody>
      </p:sp>
    </p:spTree>
    <p:extLst>
      <p:ext uri="{BB962C8B-B14F-4D97-AF65-F5344CB8AC3E}">
        <p14:creationId xmlns:p14="http://schemas.microsoft.com/office/powerpoint/2010/main" val="1092679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20</a:t>
            </a:fld>
            <a:endParaRPr kumimoji="1" lang="ja-JP" altLang="en-US"/>
          </a:p>
        </p:txBody>
      </p:sp>
    </p:spTree>
    <p:extLst>
      <p:ext uri="{BB962C8B-B14F-4D97-AF65-F5344CB8AC3E}">
        <p14:creationId xmlns:p14="http://schemas.microsoft.com/office/powerpoint/2010/main" val="3039386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21</a:t>
            </a:fld>
            <a:endParaRPr kumimoji="1" lang="ja-JP" altLang="en-US"/>
          </a:p>
        </p:txBody>
      </p:sp>
    </p:spTree>
    <p:extLst>
      <p:ext uri="{BB962C8B-B14F-4D97-AF65-F5344CB8AC3E}">
        <p14:creationId xmlns:p14="http://schemas.microsoft.com/office/powerpoint/2010/main" val="2129914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22</a:t>
            </a:fld>
            <a:endParaRPr kumimoji="1" lang="ja-JP" altLang="en-US"/>
          </a:p>
        </p:txBody>
      </p:sp>
    </p:spTree>
    <p:extLst>
      <p:ext uri="{BB962C8B-B14F-4D97-AF65-F5344CB8AC3E}">
        <p14:creationId xmlns:p14="http://schemas.microsoft.com/office/powerpoint/2010/main" val="2939131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23</a:t>
            </a:fld>
            <a:endParaRPr kumimoji="1" lang="ja-JP" altLang="en-US"/>
          </a:p>
        </p:txBody>
      </p:sp>
    </p:spTree>
    <p:extLst>
      <p:ext uri="{BB962C8B-B14F-4D97-AF65-F5344CB8AC3E}">
        <p14:creationId xmlns:p14="http://schemas.microsoft.com/office/powerpoint/2010/main" val="26135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24</a:t>
            </a:fld>
            <a:endParaRPr kumimoji="1" lang="ja-JP" altLang="en-US"/>
          </a:p>
        </p:txBody>
      </p:sp>
    </p:spTree>
    <p:extLst>
      <p:ext uri="{BB962C8B-B14F-4D97-AF65-F5344CB8AC3E}">
        <p14:creationId xmlns:p14="http://schemas.microsoft.com/office/powerpoint/2010/main" val="323687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25</a:t>
            </a:fld>
            <a:endParaRPr kumimoji="1" lang="ja-JP" altLang="en-US"/>
          </a:p>
        </p:txBody>
      </p:sp>
    </p:spTree>
    <p:extLst>
      <p:ext uri="{BB962C8B-B14F-4D97-AF65-F5344CB8AC3E}">
        <p14:creationId xmlns:p14="http://schemas.microsoft.com/office/powerpoint/2010/main" val="3267016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26</a:t>
            </a:fld>
            <a:endParaRPr kumimoji="1" lang="ja-JP" altLang="en-US"/>
          </a:p>
        </p:txBody>
      </p:sp>
    </p:spTree>
    <p:extLst>
      <p:ext uri="{BB962C8B-B14F-4D97-AF65-F5344CB8AC3E}">
        <p14:creationId xmlns:p14="http://schemas.microsoft.com/office/powerpoint/2010/main" val="4077490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27</a:t>
            </a:fld>
            <a:endParaRPr kumimoji="1" lang="ja-JP" altLang="en-US"/>
          </a:p>
        </p:txBody>
      </p:sp>
    </p:spTree>
    <p:extLst>
      <p:ext uri="{BB962C8B-B14F-4D97-AF65-F5344CB8AC3E}">
        <p14:creationId xmlns:p14="http://schemas.microsoft.com/office/powerpoint/2010/main" val="432405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28</a:t>
            </a:fld>
            <a:endParaRPr kumimoji="1" lang="ja-JP" altLang="en-US"/>
          </a:p>
        </p:txBody>
      </p:sp>
    </p:spTree>
    <p:extLst>
      <p:ext uri="{BB962C8B-B14F-4D97-AF65-F5344CB8AC3E}">
        <p14:creationId xmlns:p14="http://schemas.microsoft.com/office/powerpoint/2010/main" val="1830816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29</a:t>
            </a:fld>
            <a:endParaRPr kumimoji="1" lang="ja-JP" altLang="en-US"/>
          </a:p>
        </p:txBody>
      </p:sp>
    </p:spTree>
    <p:extLst>
      <p:ext uri="{BB962C8B-B14F-4D97-AF65-F5344CB8AC3E}">
        <p14:creationId xmlns:p14="http://schemas.microsoft.com/office/powerpoint/2010/main" val="2946380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a:t>
            </a:fld>
            <a:endParaRPr kumimoji="1" lang="ja-JP" altLang="en-US"/>
          </a:p>
        </p:txBody>
      </p:sp>
    </p:spTree>
    <p:extLst>
      <p:ext uri="{BB962C8B-B14F-4D97-AF65-F5344CB8AC3E}">
        <p14:creationId xmlns:p14="http://schemas.microsoft.com/office/powerpoint/2010/main" val="1948599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30</a:t>
            </a:fld>
            <a:endParaRPr kumimoji="1" lang="ja-JP" altLang="en-US"/>
          </a:p>
        </p:txBody>
      </p:sp>
    </p:spTree>
    <p:extLst>
      <p:ext uri="{BB962C8B-B14F-4D97-AF65-F5344CB8AC3E}">
        <p14:creationId xmlns:p14="http://schemas.microsoft.com/office/powerpoint/2010/main" val="1887750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31</a:t>
            </a:fld>
            <a:endParaRPr kumimoji="1" lang="ja-JP" altLang="en-US"/>
          </a:p>
        </p:txBody>
      </p:sp>
    </p:spTree>
    <p:extLst>
      <p:ext uri="{BB962C8B-B14F-4D97-AF65-F5344CB8AC3E}">
        <p14:creationId xmlns:p14="http://schemas.microsoft.com/office/powerpoint/2010/main" val="140050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32</a:t>
            </a:fld>
            <a:endParaRPr kumimoji="1" lang="ja-JP" altLang="en-US"/>
          </a:p>
        </p:txBody>
      </p:sp>
    </p:spTree>
    <p:extLst>
      <p:ext uri="{BB962C8B-B14F-4D97-AF65-F5344CB8AC3E}">
        <p14:creationId xmlns:p14="http://schemas.microsoft.com/office/powerpoint/2010/main" val="1224217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33</a:t>
            </a:fld>
            <a:endParaRPr kumimoji="1" lang="ja-JP" altLang="en-US"/>
          </a:p>
        </p:txBody>
      </p:sp>
    </p:spTree>
    <p:extLst>
      <p:ext uri="{BB962C8B-B14F-4D97-AF65-F5344CB8AC3E}">
        <p14:creationId xmlns:p14="http://schemas.microsoft.com/office/powerpoint/2010/main" val="3623499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34</a:t>
            </a:fld>
            <a:endParaRPr kumimoji="1" lang="ja-JP" altLang="en-US"/>
          </a:p>
        </p:txBody>
      </p:sp>
    </p:spTree>
    <p:extLst>
      <p:ext uri="{BB962C8B-B14F-4D97-AF65-F5344CB8AC3E}">
        <p14:creationId xmlns:p14="http://schemas.microsoft.com/office/powerpoint/2010/main" val="1418779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35</a:t>
            </a:fld>
            <a:endParaRPr kumimoji="1" lang="ja-JP" altLang="en-US"/>
          </a:p>
        </p:txBody>
      </p:sp>
    </p:spTree>
    <p:extLst>
      <p:ext uri="{BB962C8B-B14F-4D97-AF65-F5344CB8AC3E}">
        <p14:creationId xmlns:p14="http://schemas.microsoft.com/office/powerpoint/2010/main" val="2470432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36</a:t>
            </a:fld>
            <a:endParaRPr kumimoji="1" lang="ja-JP" altLang="en-US"/>
          </a:p>
        </p:txBody>
      </p:sp>
    </p:spTree>
    <p:extLst>
      <p:ext uri="{BB962C8B-B14F-4D97-AF65-F5344CB8AC3E}">
        <p14:creationId xmlns:p14="http://schemas.microsoft.com/office/powerpoint/2010/main" val="1264329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37</a:t>
            </a:fld>
            <a:endParaRPr kumimoji="1" lang="ja-JP" altLang="en-US"/>
          </a:p>
        </p:txBody>
      </p:sp>
    </p:spTree>
    <p:extLst>
      <p:ext uri="{BB962C8B-B14F-4D97-AF65-F5344CB8AC3E}">
        <p14:creationId xmlns:p14="http://schemas.microsoft.com/office/powerpoint/2010/main" val="1259417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38</a:t>
            </a:fld>
            <a:endParaRPr kumimoji="1" lang="ja-JP" altLang="en-US"/>
          </a:p>
        </p:txBody>
      </p:sp>
    </p:spTree>
    <p:extLst>
      <p:ext uri="{BB962C8B-B14F-4D97-AF65-F5344CB8AC3E}">
        <p14:creationId xmlns:p14="http://schemas.microsoft.com/office/powerpoint/2010/main" val="2285942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39</a:t>
            </a:fld>
            <a:endParaRPr kumimoji="1" lang="ja-JP" altLang="en-US"/>
          </a:p>
        </p:txBody>
      </p:sp>
    </p:spTree>
    <p:extLst>
      <p:ext uri="{BB962C8B-B14F-4D97-AF65-F5344CB8AC3E}">
        <p14:creationId xmlns:p14="http://schemas.microsoft.com/office/powerpoint/2010/main" val="2954436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4</a:t>
            </a:fld>
            <a:endParaRPr kumimoji="1" lang="ja-JP" altLang="en-US"/>
          </a:p>
        </p:txBody>
      </p:sp>
    </p:spTree>
    <p:extLst>
      <p:ext uri="{BB962C8B-B14F-4D97-AF65-F5344CB8AC3E}">
        <p14:creationId xmlns:p14="http://schemas.microsoft.com/office/powerpoint/2010/main" val="295099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40</a:t>
            </a:fld>
            <a:endParaRPr kumimoji="1" lang="ja-JP" altLang="en-US"/>
          </a:p>
        </p:txBody>
      </p:sp>
    </p:spTree>
    <p:extLst>
      <p:ext uri="{BB962C8B-B14F-4D97-AF65-F5344CB8AC3E}">
        <p14:creationId xmlns:p14="http://schemas.microsoft.com/office/powerpoint/2010/main" val="3196548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41</a:t>
            </a:fld>
            <a:endParaRPr kumimoji="1" lang="ja-JP" altLang="en-US"/>
          </a:p>
        </p:txBody>
      </p:sp>
    </p:spTree>
    <p:extLst>
      <p:ext uri="{BB962C8B-B14F-4D97-AF65-F5344CB8AC3E}">
        <p14:creationId xmlns:p14="http://schemas.microsoft.com/office/powerpoint/2010/main" val="3812904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42</a:t>
            </a:fld>
            <a:endParaRPr kumimoji="1" lang="ja-JP" altLang="en-US"/>
          </a:p>
        </p:txBody>
      </p:sp>
    </p:spTree>
    <p:extLst>
      <p:ext uri="{BB962C8B-B14F-4D97-AF65-F5344CB8AC3E}">
        <p14:creationId xmlns:p14="http://schemas.microsoft.com/office/powerpoint/2010/main" val="2787692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43</a:t>
            </a:fld>
            <a:endParaRPr kumimoji="1" lang="ja-JP" altLang="en-US"/>
          </a:p>
        </p:txBody>
      </p:sp>
    </p:spTree>
    <p:extLst>
      <p:ext uri="{BB962C8B-B14F-4D97-AF65-F5344CB8AC3E}">
        <p14:creationId xmlns:p14="http://schemas.microsoft.com/office/powerpoint/2010/main" val="2366551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44</a:t>
            </a:fld>
            <a:endParaRPr kumimoji="1" lang="ja-JP" altLang="en-US"/>
          </a:p>
        </p:txBody>
      </p:sp>
    </p:spTree>
    <p:extLst>
      <p:ext uri="{BB962C8B-B14F-4D97-AF65-F5344CB8AC3E}">
        <p14:creationId xmlns:p14="http://schemas.microsoft.com/office/powerpoint/2010/main" val="3172596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45</a:t>
            </a:fld>
            <a:endParaRPr kumimoji="1" lang="ja-JP" altLang="en-US"/>
          </a:p>
        </p:txBody>
      </p:sp>
    </p:spTree>
    <p:extLst>
      <p:ext uri="{BB962C8B-B14F-4D97-AF65-F5344CB8AC3E}">
        <p14:creationId xmlns:p14="http://schemas.microsoft.com/office/powerpoint/2010/main" val="1265822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5</a:t>
            </a:fld>
            <a:endParaRPr kumimoji="1" lang="ja-JP" altLang="en-US"/>
          </a:p>
        </p:txBody>
      </p:sp>
    </p:spTree>
    <p:extLst>
      <p:ext uri="{BB962C8B-B14F-4D97-AF65-F5344CB8AC3E}">
        <p14:creationId xmlns:p14="http://schemas.microsoft.com/office/powerpoint/2010/main" val="2554543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6</a:t>
            </a:fld>
            <a:endParaRPr kumimoji="1" lang="ja-JP" altLang="en-US"/>
          </a:p>
        </p:txBody>
      </p:sp>
    </p:spTree>
    <p:extLst>
      <p:ext uri="{BB962C8B-B14F-4D97-AF65-F5344CB8AC3E}">
        <p14:creationId xmlns:p14="http://schemas.microsoft.com/office/powerpoint/2010/main" val="73970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7</a:t>
            </a:fld>
            <a:endParaRPr kumimoji="1" lang="ja-JP" altLang="en-US"/>
          </a:p>
        </p:txBody>
      </p:sp>
    </p:spTree>
    <p:extLst>
      <p:ext uri="{BB962C8B-B14F-4D97-AF65-F5344CB8AC3E}">
        <p14:creationId xmlns:p14="http://schemas.microsoft.com/office/powerpoint/2010/main" val="319969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8</a:t>
            </a:fld>
            <a:endParaRPr kumimoji="1" lang="ja-JP" altLang="en-US"/>
          </a:p>
        </p:txBody>
      </p:sp>
    </p:spTree>
    <p:extLst>
      <p:ext uri="{BB962C8B-B14F-4D97-AF65-F5344CB8AC3E}">
        <p14:creationId xmlns:p14="http://schemas.microsoft.com/office/powerpoint/2010/main" val="310974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EA81A6-241C-4E4D-A458-4E6857129C06}" type="slidenum">
              <a:rPr kumimoji="1" lang="ja-JP" altLang="en-US" smtClean="0"/>
              <a:t>9</a:t>
            </a:fld>
            <a:endParaRPr kumimoji="1" lang="ja-JP" altLang="en-US"/>
          </a:p>
        </p:txBody>
      </p:sp>
    </p:spTree>
    <p:extLst>
      <p:ext uri="{BB962C8B-B14F-4D97-AF65-F5344CB8AC3E}">
        <p14:creationId xmlns:p14="http://schemas.microsoft.com/office/powerpoint/2010/main" val="509820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0E8154-121E-E09F-A959-32BDAA7690A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0D84525-574A-F235-682F-E24FB7624D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F1686B1-E8B5-1CE1-D5FA-4534D1D07509}"/>
              </a:ext>
            </a:extLst>
          </p:cNvPr>
          <p:cNvSpPr>
            <a:spLocks noGrp="1"/>
          </p:cNvSpPr>
          <p:nvPr>
            <p:ph type="dt" sz="half" idx="10"/>
          </p:nvPr>
        </p:nvSpPr>
        <p:spPr/>
        <p:txBody>
          <a:bodyPr/>
          <a:lstStyle/>
          <a:p>
            <a:fld id="{944C7823-94CD-4F5B-A3DB-F1678A8B60C1}" type="datetime1">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8EE002A1-9144-C18B-33ED-2CC0CDB7983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8BF137-00E2-3423-0A3B-B2779BE94072}"/>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3154698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372654-A2DB-5B0A-A52E-485FF269596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DD1C7DB-2D0E-89A0-26B5-CFE8DA7C2DF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AB53C9-6B51-4106-31AD-A1FD6B8EE173}"/>
              </a:ext>
            </a:extLst>
          </p:cNvPr>
          <p:cNvSpPr>
            <a:spLocks noGrp="1"/>
          </p:cNvSpPr>
          <p:nvPr>
            <p:ph type="dt" sz="half" idx="10"/>
          </p:nvPr>
        </p:nvSpPr>
        <p:spPr/>
        <p:txBody>
          <a:bodyPr/>
          <a:lstStyle/>
          <a:p>
            <a:fld id="{27431F30-B501-4350-B522-1B13E85EFCFF}" type="datetime1">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FBB2B279-5486-0C7A-2C9B-037AFD2112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6BD692-F3FE-311D-BAE0-AFD2AC9A6198}"/>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364735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43BCF6F-8624-3375-E38E-DFAB2E55F8E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C5AEACD-C7B7-D121-8B24-03C1C0BDEFC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17612D-408B-CD00-D8F8-A4C96359A4C9}"/>
              </a:ext>
            </a:extLst>
          </p:cNvPr>
          <p:cNvSpPr>
            <a:spLocks noGrp="1"/>
          </p:cNvSpPr>
          <p:nvPr>
            <p:ph type="dt" sz="half" idx="10"/>
          </p:nvPr>
        </p:nvSpPr>
        <p:spPr/>
        <p:txBody>
          <a:bodyPr/>
          <a:lstStyle/>
          <a:p>
            <a:fld id="{B346A4E7-B24D-4521-9155-B8216C22B563}" type="datetime1">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931E8449-2EBD-8732-A229-22CC572B2B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9F4D00-CF29-F036-DB65-836CCB44195F}"/>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640184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DB2F93-04A5-6CD8-DFEA-3B66FE03F25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C2B8DD3-77C0-A5CC-F146-6A551FFBBB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8FBA55C-B4CF-D17C-373C-4C43C3E955C6}"/>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97F86579-B5CD-3B73-53B5-3A26D07DEA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1E0D2FF-6666-852A-1700-D66D3F564CAE}"/>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591401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6A478-B34F-2407-F1AD-683CED992A5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BAFBC70-2891-4428-BBF5-4A23086DBD4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F50897-3D4D-4C8A-4B2A-F0FF01BAD9A0}"/>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D30255A0-CD14-AA70-A776-D22C00C769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01610AC-76A5-40BC-59E8-E430126CACE1}"/>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671880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BC0A9-4BD3-8DF9-E435-026EAE8427B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673907-2EC1-F35E-C95F-0DA6FDC613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ADFC200-A75F-CF76-AC73-3AE3B677C1CA}"/>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BCFE4993-F61C-3DAC-00AE-EB587E07C9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D4521-E97D-6C11-C034-9BF56F9ADABF}"/>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207121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7E9C58-0DBC-2B63-18DE-E4ED0EF3CD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C62B34A-15DA-D36A-F144-A39835365AF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7A45885-85D7-2AD1-FE60-91524F4F708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F05E197-1E20-6CE3-E809-855A1FDEFAA7}"/>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6" name="フッター プレースホルダー 5">
            <a:extLst>
              <a:ext uri="{FF2B5EF4-FFF2-40B4-BE49-F238E27FC236}">
                <a16:creationId xmlns:a16="http://schemas.microsoft.com/office/drawing/2014/main" id="{F862A11A-267B-424E-B4B1-9C54AF7C1A4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563B486-0AF2-530D-A6B0-80054203113C}"/>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461019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B5A58-224B-229D-4179-95E7027AFFA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199C4FC-D0EA-6A9F-6A18-F3574C94A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47ACD73-812C-138C-98B5-28BE51B10EA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1B1CF28-C63C-91EB-E9E1-1CF534A665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EE4E30E-F002-D996-E1FE-0909E965FC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05919A1-EF7A-5EEB-7978-8349EE594F12}"/>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8" name="フッター プレースホルダー 7">
            <a:extLst>
              <a:ext uri="{FF2B5EF4-FFF2-40B4-BE49-F238E27FC236}">
                <a16:creationId xmlns:a16="http://schemas.microsoft.com/office/drawing/2014/main" id="{755F0DE1-0CC1-3D5C-50D8-F374DDCA7E6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926C9D7-678A-50D8-F2AE-406B00B5DF34}"/>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1035175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6E7328-FAAB-AFA8-404C-739FB052DF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7A5F995-E1E3-093D-669A-80CCEA5F25D5}"/>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4" name="フッター プレースホルダー 3">
            <a:extLst>
              <a:ext uri="{FF2B5EF4-FFF2-40B4-BE49-F238E27FC236}">
                <a16:creationId xmlns:a16="http://schemas.microsoft.com/office/drawing/2014/main" id="{C20FB38A-F1AC-40B9-8D80-BA3716697D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5848D01-E27C-EB76-66F8-A7053C828902}"/>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17125304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0B0707C-041C-4E2A-F6BD-509D2D3BB5A7}"/>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3" name="フッター プレースホルダー 2">
            <a:extLst>
              <a:ext uri="{FF2B5EF4-FFF2-40B4-BE49-F238E27FC236}">
                <a16:creationId xmlns:a16="http://schemas.microsoft.com/office/drawing/2014/main" id="{E799926A-62E8-EA67-BE48-BFD792B774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44922CC-4C92-31C4-0859-9C55DAA0E378}"/>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836653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431AB-40EB-F66C-A7C5-FF47296B54C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CFBE7B9-D3F7-D5C4-48BE-5592A74318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7914328-7CCC-7894-80A5-FF3C37EA26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ED9BAAC-0251-02A1-5379-2B7EEFA6DB08}"/>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6" name="フッター プレースホルダー 5">
            <a:extLst>
              <a:ext uri="{FF2B5EF4-FFF2-40B4-BE49-F238E27FC236}">
                <a16:creationId xmlns:a16="http://schemas.microsoft.com/office/drawing/2014/main" id="{D9BEF134-4119-E3B3-F781-91D57C821E0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1EE07B-7933-887A-7447-2F3A0486C29B}"/>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2740655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4EAAB-C443-4DE5-B5AA-241459BDD9F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54AD373-B76E-7110-CD89-BDD995DB365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80C3B06-835F-70AD-6FB6-3EAEFA0BBF48}"/>
              </a:ext>
            </a:extLst>
          </p:cNvPr>
          <p:cNvSpPr>
            <a:spLocks noGrp="1"/>
          </p:cNvSpPr>
          <p:nvPr>
            <p:ph type="dt" sz="half" idx="10"/>
          </p:nvPr>
        </p:nvSpPr>
        <p:spPr/>
        <p:txBody>
          <a:bodyPr/>
          <a:lstStyle/>
          <a:p>
            <a:fld id="{6FB2A3F2-6009-4E12-B9D9-99C78DD5C3BA}" type="datetime1">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631D8AEB-205B-DBBD-6DF5-A57A83E4ED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19D408B-96E8-4E1A-81C9-8E2EDFF80FC7}"/>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1967994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5849D5-86B1-F985-1F55-1DB88294D9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FAD6F09-2DC3-3C82-AC8F-F1B5E4E182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A3D2190-566C-62D5-AB35-B81D7336C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A2494C-5C1B-7D87-D421-A529161602ED}"/>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6" name="フッター プレースホルダー 5">
            <a:extLst>
              <a:ext uri="{FF2B5EF4-FFF2-40B4-BE49-F238E27FC236}">
                <a16:creationId xmlns:a16="http://schemas.microsoft.com/office/drawing/2014/main" id="{4ECE553B-835D-4C46-3151-1E0D0C072C1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71CA674-D632-B52C-8695-BD08DB3F4ABF}"/>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1659865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2E328E-DBEC-0F3C-B05D-347AEDED5E6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C4C9ECC-03E4-DEE1-02BC-7227AA8E5CA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695F0F-1CF1-4CA3-2EE3-E3F0ED8B3A8B}"/>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357ED2B5-0A28-E5F3-851E-CBC8F36D0F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7602059-0469-5230-E973-85E574423DEF}"/>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3506488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4E87D6A-5B31-B9A3-ADDC-2A6BE979EEF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2F5D6A-78A2-9227-516F-AF4B2EE2F27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1CB364-7A43-BC27-5F23-412BD6C18F5A}"/>
              </a:ext>
            </a:extLst>
          </p:cNvPr>
          <p:cNvSpPr>
            <a:spLocks noGrp="1"/>
          </p:cNvSpPr>
          <p:nvPr>
            <p:ph type="dt" sz="half" idx="10"/>
          </p:nvPr>
        </p:nvSpPr>
        <p:spPr/>
        <p:txBody>
          <a:bodyPr/>
          <a:lstStyle/>
          <a:p>
            <a:fld id="{5AEAB6A7-E435-0A41-B824-DB2EBBD6A786}"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F3008A08-D2A4-A8BB-5D45-DE1391D0294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C2276F9-7CC9-5F47-4825-874E3967AB78}"/>
              </a:ext>
            </a:extLst>
          </p:cNvPr>
          <p:cNvSpPr>
            <a:spLocks noGrp="1"/>
          </p:cNvSpPr>
          <p:nvPr>
            <p:ph type="sldNum" sz="quarter" idx="12"/>
          </p:nvPr>
        </p:nvSpPr>
        <p:spPr/>
        <p:txBody>
          <a:body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2881409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4EEC58F-66FD-499E-9356-8EDB514E2544}" type="datetimeFigureOut">
              <a:rPr kumimoji="1" lang="ja-JP" altLang="en-US" smtClean="0"/>
              <a:t>2024/9/15</a:t>
            </a:fld>
            <a:endParaRPr kumimoji="1" lang="ja-JP" alt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8FD0374-B349-4B57-8ED2-872B89CC2D85}" type="slidenum">
              <a:rPr kumimoji="1" lang="ja-JP" altLang="en-US" smtClean="0"/>
              <a:t>‹#›</a:t>
            </a:fld>
            <a:endParaRPr kumimoji="1" lang="ja-JP" alt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09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1451640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233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3922291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2565392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2212860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3665829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0E241-FEF4-32A7-8272-1BC891FD407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9B8131-06F6-536E-67D0-4F1AF79D98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D031E92-D7BF-2F3A-9010-1C5B791EEF4D}"/>
              </a:ext>
            </a:extLst>
          </p:cNvPr>
          <p:cNvSpPr>
            <a:spLocks noGrp="1"/>
          </p:cNvSpPr>
          <p:nvPr>
            <p:ph type="dt" sz="half" idx="10"/>
          </p:nvPr>
        </p:nvSpPr>
        <p:spPr/>
        <p:txBody>
          <a:bodyPr/>
          <a:lstStyle/>
          <a:p>
            <a:fld id="{0C15D671-B2B0-4A14-A838-B4FC534F33E8}" type="datetime1">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359DB05B-B20E-1171-F88F-1555677B9F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3A1DA0-9EB4-EAD1-6B4C-D7E1D8583BF9}"/>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1907554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3095514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29361063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3646017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4EEC58F-66FD-499E-9356-8EDB514E2544}" type="datetimeFigureOut">
              <a:rPr kumimoji="1" lang="ja-JP" altLang="en-US" smtClean="0"/>
              <a:t>2024/9/15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1783555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DB668-8AD4-7513-E102-0826F6C5AE8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D0E11AD-3887-B7CA-619C-A4BAF807C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77B305B-622C-83F5-FEA5-8DB630A2563D}"/>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49525F47-FE35-1095-74F8-150CD44BD82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C2AE4E9-8F38-80D6-849B-AB38A9E6BB37}"/>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20919478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C3DFD-AD82-995B-4AEF-DE642B5278B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ADBC195-2C0B-C540-ACC2-AECDE746786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23771C-936C-B874-7FB2-BCC98A4FC869}"/>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2396791D-40A9-C0AD-EB61-CFE4E96F91F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4A4E69A-0B78-1F72-6466-B35499C49E85}"/>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2508024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09B72E-4F46-019A-5B1D-0E5202CE3ED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4C8701-FF2E-B311-A487-FC3DDA8C56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B7CFE42-B0EB-CC2A-67F7-2A526BB93545}"/>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FFD4C404-E637-5B9F-7D73-9734FB5EE6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E12AEC-A158-1967-2F81-BA639920DD36}"/>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28846351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17E56C-7B56-E380-A9A9-7A0C9598317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9076E7-96B2-4C3A-E4FB-4E9A4270B43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E02F3E2-3881-6EEC-249F-99FF37053F9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56DA22A-CDCE-8F42-713D-C3C29C5543D1}"/>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6" name="フッター プレースホルダー 5">
            <a:extLst>
              <a:ext uri="{FF2B5EF4-FFF2-40B4-BE49-F238E27FC236}">
                <a16:creationId xmlns:a16="http://schemas.microsoft.com/office/drawing/2014/main" id="{E836DFAA-67B9-0300-B5B8-F66A5E9421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1512D3-94FB-1D75-534D-5EF573DCA12B}"/>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38417229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600E5-D758-EE8E-7F88-2B14305EE1D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D0A7842-0186-DB5F-0221-9E724BFBD3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A23D0B8-DAE3-5585-5433-7C1ECA30E45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058C8-246C-EA3D-C37A-11585B6DD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615D8B2-AD02-368B-1EC0-DF5E4D56F9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D256C3C-6E97-AC63-6539-40116477CE98}"/>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8" name="フッター プレースホルダー 7">
            <a:extLst>
              <a:ext uri="{FF2B5EF4-FFF2-40B4-BE49-F238E27FC236}">
                <a16:creationId xmlns:a16="http://schemas.microsoft.com/office/drawing/2014/main" id="{FE39EAD8-DE26-003B-8CE5-82364E1BC1D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82D5E70-9594-35DE-E69A-45E02B17E96F}"/>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1600283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B29D20-AFDF-FE54-A088-53824DF29D3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1375BD7-9291-18E7-DC25-26956A986955}"/>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4" name="フッター プレースホルダー 3">
            <a:extLst>
              <a:ext uri="{FF2B5EF4-FFF2-40B4-BE49-F238E27FC236}">
                <a16:creationId xmlns:a16="http://schemas.microsoft.com/office/drawing/2014/main" id="{D44EB5A7-7016-12B3-1E79-34936C104B0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E46D57F-0380-4A74-C1CE-5023A4F8A486}"/>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445292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ECAA4F-3FF1-D58D-8553-301D015AA28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58A0626-8162-91C0-56FE-296E98C1D56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F2F28C7-0ABC-D3F1-6E00-75D5AA88B95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0677829-0DB3-E652-9BE8-FDC172B2DB63}"/>
              </a:ext>
            </a:extLst>
          </p:cNvPr>
          <p:cNvSpPr>
            <a:spLocks noGrp="1"/>
          </p:cNvSpPr>
          <p:nvPr>
            <p:ph type="dt" sz="half" idx="10"/>
          </p:nvPr>
        </p:nvSpPr>
        <p:spPr/>
        <p:txBody>
          <a:bodyPr/>
          <a:lstStyle/>
          <a:p>
            <a:fld id="{223F963D-7767-4609-A8F6-930AE83AA54F}" type="datetime1">
              <a:rPr kumimoji="1" lang="ja-JP" altLang="en-US" smtClean="0"/>
              <a:t>2024/9/15</a:t>
            </a:fld>
            <a:endParaRPr kumimoji="1" lang="ja-JP" altLang="en-US"/>
          </a:p>
        </p:txBody>
      </p:sp>
      <p:sp>
        <p:nvSpPr>
          <p:cNvPr id="6" name="フッター プレースホルダー 5">
            <a:extLst>
              <a:ext uri="{FF2B5EF4-FFF2-40B4-BE49-F238E27FC236}">
                <a16:creationId xmlns:a16="http://schemas.microsoft.com/office/drawing/2014/main" id="{5A5A08BF-6883-EDA5-7A95-4C81E51705B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237CA28-316F-A0BF-366F-D53AF8BA0E15}"/>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41395060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6C4CF57-762A-139D-0855-82A62B2FEFDC}"/>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3" name="フッター プレースホルダー 2">
            <a:extLst>
              <a:ext uri="{FF2B5EF4-FFF2-40B4-BE49-F238E27FC236}">
                <a16:creationId xmlns:a16="http://schemas.microsoft.com/office/drawing/2014/main" id="{CBB43BB6-F388-E807-72F5-72D8EC764AD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13CD9D8-7CBC-8412-B15B-48B641CF90DE}"/>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13244424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E1BFA-8EF5-C2D0-D441-151D3C690A2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2C49324-682F-F6D6-6D42-FFF32C25E4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5522C3C-439C-2D6F-E8E9-39F799396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CCA2292-C676-C1F7-AE52-457367679916}"/>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6" name="フッター プレースホルダー 5">
            <a:extLst>
              <a:ext uri="{FF2B5EF4-FFF2-40B4-BE49-F238E27FC236}">
                <a16:creationId xmlns:a16="http://schemas.microsoft.com/office/drawing/2014/main" id="{EA1DDFB2-2350-12A5-E914-87A605C02A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8100A76-A542-653A-8728-1C4C623E3C3A}"/>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42004250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3635EC-FD9C-429F-63D0-4DFCC473E6F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E537906-BEC4-34D2-28BC-418399AF0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7EFAA33-18E6-C440-CFF2-0CFC5E7AD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BCBD368-44DF-F2FC-843F-516B9158C08C}"/>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6" name="フッター プレースホルダー 5">
            <a:extLst>
              <a:ext uri="{FF2B5EF4-FFF2-40B4-BE49-F238E27FC236}">
                <a16:creationId xmlns:a16="http://schemas.microsoft.com/office/drawing/2014/main" id="{7AE2A94E-FD9F-1A8A-005E-DFCE94BFF09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FBDF1C8-580B-6CAA-4A72-E968F90D62D3}"/>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2135058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6AEB3-F08B-E878-EF57-2B212CDCB95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C6C9AF-4DB7-9807-9D46-8FDAB6E5ED5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50D126-DF26-A4AD-746A-C9191A176CA8}"/>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DFF6AFE5-EA28-674F-CF87-D413FD22087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1F5304-E532-9079-5ECA-4B1DAA02FE06}"/>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1648389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94EA381-C545-FE41-ED8C-6C99A3BD27F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C2A1243-1443-6449-0A3A-062A0C376C8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FEB8DD6-F8F7-1C46-F1E1-8987DFB23F70}"/>
              </a:ext>
            </a:extLst>
          </p:cNvPr>
          <p:cNvSpPr>
            <a:spLocks noGrp="1"/>
          </p:cNvSpPr>
          <p:nvPr>
            <p:ph type="dt" sz="half" idx="10"/>
          </p:nvPr>
        </p:nvSpPr>
        <p:spPr/>
        <p:txBody>
          <a:bodyPr/>
          <a:lstStyle/>
          <a:p>
            <a:fld id="{548B4EBB-163D-4150-A3AB-FC496ACB4F7F}"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C1BD2187-5073-99AE-5BF9-7D684C59F8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3297EA9-B41E-E24F-88F6-68A2E927A89C}"/>
              </a:ext>
            </a:extLst>
          </p:cNvPr>
          <p:cNvSpPr>
            <a:spLocks noGrp="1"/>
          </p:cNvSpPr>
          <p:nvPr>
            <p:ph type="sldNum" sz="quarter" idx="12"/>
          </p:nvPr>
        </p:nvSpPr>
        <p:spPr/>
        <p:txBody>
          <a:body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32568820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1107190" y="1588342"/>
            <a:ext cx="994351"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972600" y="1763267"/>
            <a:ext cx="10250800" cy="2219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5600"/>
            </a:lvl1pPr>
            <a:lvl2pPr lvl="1" algn="l">
              <a:lnSpc>
                <a:spcPct val="100000"/>
              </a:lnSpc>
              <a:spcBef>
                <a:spcPts val="0"/>
              </a:spcBef>
              <a:spcAft>
                <a:spcPts val="0"/>
              </a:spcAft>
              <a:buSzPts val="4200"/>
              <a:buNone/>
              <a:defRPr sz="5600"/>
            </a:lvl2pPr>
            <a:lvl3pPr lvl="2" algn="l">
              <a:lnSpc>
                <a:spcPct val="100000"/>
              </a:lnSpc>
              <a:spcBef>
                <a:spcPts val="0"/>
              </a:spcBef>
              <a:spcAft>
                <a:spcPts val="0"/>
              </a:spcAft>
              <a:buSzPts val="4200"/>
              <a:buNone/>
              <a:defRPr sz="5600"/>
            </a:lvl3pPr>
            <a:lvl4pPr lvl="3" algn="l">
              <a:lnSpc>
                <a:spcPct val="100000"/>
              </a:lnSpc>
              <a:spcBef>
                <a:spcPts val="0"/>
              </a:spcBef>
              <a:spcAft>
                <a:spcPts val="0"/>
              </a:spcAft>
              <a:buSzPts val="4200"/>
              <a:buNone/>
              <a:defRPr sz="5600"/>
            </a:lvl4pPr>
            <a:lvl5pPr lvl="4" algn="l">
              <a:lnSpc>
                <a:spcPct val="100000"/>
              </a:lnSpc>
              <a:spcBef>
                <a:spcPts val="0"/>
              </a:spcBef>
              <a:spcAft>
                <a:spcPts val="0"/>
              </a:spcAft>
              <a:buSzPts val="4200"/>
              <a:buNone/>
              <a:defRPr sz="5600"/>
            </a:lvl5pPr>
            <a:lvl6pPr lvl="5" algn="l">
              <a:lnSpc>
                <a:spcPct val="100000"/>
              </a:lnSpc>
              <a:spcBef>
                <a:spcPts val="0"/>
              </a:spcBef>
              <a:spcAft>
                <a:spcPts val="0"/>
              </a:spcAft>
              <a:buSzPts val="4200"/>
              <a:buNone/>
              <a:defRPr sz="5600"/>
            </a:lvl6pPr>
            <a:lvl7pPr lvl="6" algn="l">
              <a:lnSpc>
                <a:spcPct val="100000"/>
              </a:lnSpc>
              <a:spcBef>
                <a:spcPts val="0"/>
              </a:spcBef>
              <a:spcAft>
                <a:spcPts val="0"/>
              </a:spcAft>
              <a:buSzPts val="4200"/>
              <a:buNone/>
              <a:defRPr sz="5600"/>
            </a:lvl7pPr>
            <a:lvl8pPr lvl="7" algn="l">
              <a:lnSpc>
                <a:spcPct val="100000"/>
              </a:lnSpc>
              <a:spcBef>
                <a:spcPts val="0"/>
              </a:spcBef>
              <a:spcAft>
                <a:spcPts val="0"/>
              </a:spcAft>
              <a:buSzPts val="4200"/>
              <a:buNone/>
              <a:defRPr sz="5600"/>
            </a:lvl8pPr>
            <a:lvl9pPr lvl="8" algn="l">
              <a:lnSpc>
                <a:spcPct val="100000"/>
              </a:lnSpc>
              <a:spcBef>
                <a:spcPts val="0"/>
              </a:spcBef>
              <a:spcAft>
                <a:spcPts val="0"/>
              </a:spcAft>
              <a:buSzPts val="4200"/>
              <a:buNone/>
              <a:defRPr sz="5600"/>
            </a:lvl9pPr>
          </a:lstStyle>
          <a:p>
            <a:endParaRPr/>
          </a:p>
        </p:txBody>
      </p:sp>
      <p:sp>
        <p:nvSpPr>
          <p:cNvPr id="15" name="Google Shape;15;p2"/>
          <p:cNvSpPr txBox="1">
            <a:spLocks noGrp="1"/>
          </p:cNvSpPr>
          <p:nvPr>
            <p:ph type="subTitle" idx="1"/>
          </p:nvPr>
        </p:nvSpPr>
        <p:spPr>
          <a:xfrm>
            <a:off x="972836" y="4230533"/>
            <a:ext cx="10250800" cy="721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2133"/>
            </a:lvl1pPr>
            <a:lvl2pPr lvl="1" algn="l">
              <a:lnSpc>
                <a:spcPct val="100000"/>
              </a:lnSpc>
              <a:spcBef>
                <a:spcPts val="0"/>
              </a:spcBef>
              <a:spcAft>
                <a:spcPts val="0"/>
              </a:spcAft>
              <a:buSzPts val="1600"/>
              <a:buNone/>
              <a:defRPr sz="2133"/>
            </a:lvl2pPr>
            <a:lvl3pPr lvl="2" algn="l">
              <a:lnSpc>
                <a:spcPct val="100000"/>
              </a:lnSpc>
              <a:spcBef>
                <a:spcPts val="0"/>
              </a:spcBef>
              <a:spcAft>
                <a:spcPts val="0"/>
              </a:spcAft>
              <a:buSzPts val="1600"/>
              <a:buNone/>
              <a:defRPr sz="2133"/>
            </a:lvl3pPr>
            <a:lvl4pPr lvl="3" algn="l">
              <a:lnSpc>
                <a:spcPct val="100000"/>
              </a:lnSpc>
              <a:spcBef>
                <a:spcPts val="0"/>
              </a:spcBef>
              <a:spcAft>
                <a:spcPts val="0"/>
              </a:spcAft>
              <a:buSzPts val="1600"/>
              <a:buNone/>
              <a:defRPr sz="2133"/>
            </a:lvl4pPr>
            <a:lvl5pPr lvl="4" algn="l">
              <a:lnSpc>
                <a:spcPct val="100000"/>
              </a:lnSpc>
              <a:spcBef>
                <a:spcPts val="0"/>
              </a:spcBef>
              <a:spcAft>
                <a:spcPts val="0"/>
              </a:spcAft>
              <a:buSzPts val="1600"/>
              <a:buNone/>
              <a:defRPr sz="2133"/>
            </a:lvl5pPr>
            <a:lvl6pPr lvl="5" algn="l">
              <a:lnSpc>
                <a:spcPct val="100000"/>
              </a:lnSpc>
              <a:spcBef>
                <a:spcPts val="0"/>
              </a:spcBef>
              <a:spcAft>
                <a:spcPts val="0"/>
              </a:spcAft>
              <a:buSzPts val="1600"/>
              <a:buNone/>
              <a:defRPr sz="2133"/>
            </a:lvl6pPr>
            <a:lvl7pPr lvl="6" algn="l">
              <a:lnSpc>
                <a:spcPct val="100000"/>
              </a:lnSpc>
              <a:spcBef>
                <a:spcPts val="0"/>
              </a:spcBef>
              <a:spcAft>
                <a:spcPts val="0"/>
              </a:spcAft>
              <a:buSzPts val="1600"/>
              <a:buNone/>
              <a:defRPr sz="2133"/>
            </a:lvl7pPr>
            <a:lvl8pPr lvl="7" algn="l">
              <a:lnSpc>
                <a:spcPct val="100000"/>
              </a:lnSpc>
              <a:spcBef>
                <a:spcPts val="0"/>
              </a:spcBef>
              <a:spcAft>
                <a:spcPts val="0"/>
              </a:spcAft>
              <a:buSzPts val="1600"/>
              <a:buNone/>
              <a:defRPr sz="2133"/>
            </a:lvl8pPr>
            <a:lvl9pPr lvl="8" algn="l">
              <a:lnSpc>
                <a:spcPct val="100000"/>
              </a:lnSpc>
              <a:spcBef>
                <a:spcPts val="0"/>
              </a:spcBef>
              <a:spcAft>
                <a:spcPts val="0"/>
              </a:spcAft>
              <a:buSzPts val="1600"/>
              <a:buNone/>
              <a:defRPr sz="2133"/>
            </a:lvl9pPr>
          </a:lstStyle>
          <a:p>
            <a:endParaRPr/>
          </a:p>
        </p:txBody>
      </p:sp>
      <p:sp>
        <p:nvSpPr>
          <p:cNvPr id="16" name="Google Shape;16;p2"/>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252238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 name="Google Shape;19;p3"/>
          <p:cNvGrpSpPr/>
          <p:nvPr/>
        </p:nvGrpSpPr>
        <p:grpSpPr>
          <a:xfrm>
            <a:off x="1107190" y="1588342"/>
            <a:ext cx="994351" cy="61101"/>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2" name="Google Shape;22;p3"/>
          <p:cNvSpPr txBox="1">
            <a:spLocks noGrp="1"/>
          </p:cNvSpPr>
          <p:nvPr>
            <p:ph type="title"/>
          </p:nvPr>
        </p:nvSpPr>
        <p:spPr>
          <a:xfrm>
            <a:off x="972600" y="1758200"/>
            <a:ext cx="10251600" cy="71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3467"/>
            </a:lvl1pPr>
            <a:lvl2pPr lvl="1" algn="l">
              <a:lnSpc>
                <a:spcPct val="100000"/>
              </a:lnSpc>
              <a:spcBef>
                <a:spcPts val="0"/>
              </a:spcBef>
              <a:spcAft>
                <a:spcPts val="0"/>
              </a:spcAft>
              <a:buSzPts val="2600"/>
              <a:buNone/>
              <a:defRPr sz="3467"/>
            </a:lvl2pPr>
            <a:lvl3pPr lvl="2" algn="l">
              <a:lnSpc>
                <a:spcPct val="100000"/>
              </a:lnSpc>
              <a:spcBef>
                <a:spcPts val="0"/>
              </a:spcBef>
              <a:spcAft>
                <a:spcPts val="0"/>
              </a:spcAft>
              <a:buSzPts val="2600"/>
              <a:buNone/>
              <a:defRPr sz="3467"/>
            </a:lvl3pPr>
            <a:lvl4pPr lvl="3" algn="l">
              <a:lnSpc>
                <a:spcPct val="100000"/>
              </a:lnSpc>
              <a:spcBef>
                <a:spcPts val="0"/>
              </a:spcBef>
              <a:spcAft>
                <a:spcPts val="0"/>
              </a:spcAft>
              <a:buSzPts val="2600"/>
              <a:buNone/>
              <a:defRPr sz="3467"/>
            </a:lvl4pPr>
            <a:lvl5pPr lvl="4" algn="l">
              <a:lnSpc>
                <a:spcPct val="100000"/>
              </a:lnSpc>
              <a:spcBef>
                <a:spcPts val="0"/>
              </a:spcBef>
              <a:spcAft>
                <a:spcPts val="0"/>
              </a:spcAft>
              <a:buSzPts val="2600"/>
              <a:buNone/>
              <a:defRPr sz="3467"/>
            </a:lvl5pPr>
            <a:lvl6pPr lvl="5" algn="l">
              <a:lnSpc>
                <a:spcPct val="100000"/>
              </a:lnSpc>
              <a:spcBef>
                <a:spcPts val="0"/>
              </a:spcBef>
              <a:spcAft>
                <a:spcPts val="0"/>
              </a:spcAft>
              <a:buSzPts val="2600"/>
              <a:buNone/>
              <a:defRPr sz="3467"/>
            </a:lvl6pPr>
            <a:lvl7pPr lvl="6" algn="l">
              <a:lnSpc>
                <a:spcPct val="100000"/>
              </a:lnSpc>
              <a:spcBef>
                <a:spcPts val="0"/>
              </a:spcBef>
              <a:spcAft>
                <a:spcPts val="0"/>
              </a:spcAft>
              <a:buSzPts val="2600"/>
              <a:buNone/>
              <a:defRPr sz="3467"/>
            </a:lvl7pPr>
            <a:lvl8pPr lvl="7" algn="l">
              <a:lnSpc>
                <a:spcPct val="100000"/>
              </a:lnSpc>
              <a:spcBef>
                <a:spcPts val="0"/>
              </a:spcBef>
              <a:spcAft>
                <a:spcPts val="0"/>
              </a:spcAft>
              <a:buSzPts val="2600"/>
              <a:buNone/>
              <a:defRPr sz="3467"/>
            </a:lvl8pPr>
            <a:lvl9pPr lvl="8" algn="l">
              <a:lnSpc>
                <a:spcPct val="100000"/>
              </a:lnSpc>
              <a:spcBef>
                <a:spcPts val="0"/>
              </a:spcBef>
              <a:spcAft>
                <a:spcPts val="0"/>
              </a:spcAft>
              <a:buSzPts val="2600"/>
              <a:buNone/>
              <a:defRPr sz="3467"/>
            </a:lvl9pPr>
          </a:lstStyle>
          <a:p>
            <a:endParaRPr/>
          </a:p>
        </p:txBody>
      </p:sp>
      <p:sp>
        <p:nvSpPr>
          <p:cNvPr id="23" name="Google Shape;23;p3"/>
          <p:cNvSpPr txBox="1">
            <a:spLocks noGrp="1"/>
          </p:cNvSpPr>
          <p:nvPr>
            <p:ph type="body" idx="1"/>
          </p:nvPr>
        </p:nvSpPr>
        <p:spPr>
          <a:xfrm>
            <a:off x="972600" y="2771833"/>
            <a:ext cx="10251600" cy="3014800"/>
          </a:xfrm>
          <a:prstGeom prst="rect">
            <a:avLst/>
          </a:prstGeom>
          <a:noFill/>
          <a:ln>
            <a:noFill/>
          </a:ln>
        </p:spPr>
        <p:txBody>
          <a:bodyPr spcFirstLastPara="1" wrap="square" lIns="91425" tIns="91425" rIns="91425" bIns="91425" anchor="t" anchorCtr="0">
            <a:norm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endParaRPr/>
          </a:p>
        </p:txBody>
      </p:sp>
      <p:sp>
        <p:nvSpPr>
          <p:cNvPr id="24" name="Google Shape;24;p3"/>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480487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7" name="Google Shape;27;p4"/>
          <p:cNvGrpSpPr/>
          <p:nvPr/>
        </p:nvGrpSpPr>
        <p:grpSpPr>
          <a:xfrm>
            <a:off x="1107190" y="1588342"/>
            <a:ext cx="994351" cy="61101"/>
            <a:chOff x="4580561" y="2589004"/>
            <a:chExt cx="1064464" cy="25200"/>
          </a:xfrm>
        </p:grpSpPr>
        <p:sp>
          <p:nvSpPr>
            <p:cNvPr id="28" name="Google Shape;28;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0" name="Google Shape;30;p4"/>
          <p:cNvSpPr txBox="1">
            <a:spLocks noGrp="1"/>
          </p:cNvSpPr>
          <p:nvPr>
            <p:ph type="title"/>
          </p:nvPr>
        </p:nvSpPr>
        <p:spPr>
          <a:xfrm>
            <a:off x="972600" y="1758200"/>
            <a:ext cx="10251200" cy="71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3467"/>
            </a:lvl1pPr>
            <a:lvl2pPr lvl="1" algn="l">
              <a:lnSpc>
                <a:spcPct val="100000"/>
              </a:lnSpc>
              <a:spcBef>
                <a:spcPts val="0"/>
              </a:spcBef>
              <a:spcAft>
                <a:spcPts val="0"/>
              </a:spcAft>
              <a:buSzPts val="2600"/>
              <a:buNone/>
              <a:defRPr sz="3467"/>
            </a:lvl2pPr>
            <a:lvl3pPr lvl="2" algn="l">
              <a:lnSpc>
                <a:spcPct val="100000"/>
              </a:lnSpc>
              <a:spcBef>
                <a:spcPts val="0"/>
              </a:spcBef>
              <a:spcAft>
                <a:spcPts val="0"/>
              </a:spcAft>
              <a:buSzPts val="2600"/>
              <a:buNone/>
              <a:defRPr sz="3467"/>
            </a:lvl3pPr>
            <a:lvl4pPr lvl="3" algn="l">
              <a:lnSpc>
                <a:spcPct val="100000"/>
              </a:lnSpc>
              <a:spcBef>
                <a:spcPts val="0"/>
              </a:spcBef>
              <a:spcAft>
                <a:spcPts val="0"/>
              </a:spcAft>
              <a:buSzPts val="2600"/>
              <a:buNone/>
              <a:defRPr sz="3467"/>
            </a:lvl4pPr>
            <a:lvl5pPr lvl="4" algn="l">
              <a:lnSpc>
                <a:spcPct val="100000"/>
              </a:lnSpc>
              <a:spcBef>
                <a:spcPts val="0"/>
              </a:spcBef>
              <a:spcAft>
                <a:spcPts val="0"/>
              </a:spcAft>
              <a:buSzPts val="2600"/>
              <a:buNone/>
              <a:defRPr sz="3467"/>
            </a:lvl5pPr>
            <a:lvl6pPr lvl="5" algn="l">
              <a:lnSpc>
                <a:spcPct val="100000"/>
              </a:lnSpc>
              <a:spcBef>
                <a:spcPts val="0"/>
              </a:spcBef>
              <a:spcAft>
                <a:spcPts val="0"/>
              </a:spcAft>
              <a:buSzPts val="2600"/>
              <a:buNone/>
              <a:defRPr sz="3467"/>
            </a:lvl6pPr>
            <a:lvl7pPr lvl="6" algn="l">
              <a:lnSpc>
                <a:spcPct val="100000"/>
              </a:lnSpc>
              <a:spcBef>
                <a:spcPts val="0"/>
              </a:spcBef>
              <a:spcAft>
                <a:spcPts val="0"/>
              </a:spcAft>
              <a:buSzPts val="2600"/>
              <a:buNone/>
              <a:defRPr sz="3467"/>
            </a:lvl7pPr>
            <a:lvl8pPr lvl="7" algn="l">
              <a:lnSpc>
                <a:spcPct val="100000"/>
              </a:lnSpc>
              <a:spcBef>
                <a:spcPts val="0"/>
              </a:spcBef>
              <a:spcAft>
                <a:spcPts val="0"/>
              </a:spcAft>
              <a:buSzPts val="2600"/>
              <a:buNone/>
              <a:defRPr sz="3467"/>
            </a:lvl8pPr>
            <a:lvl9pPr lvl="8" algn="l">
              <a:lnSpc>
                <a:spcPct val="100000"/>
              </a:lnSpc>
              <a:spcBef>
                <a:spcPts val="0"/>
              </a:spcBef>
              <a:spcAft>
                <a:spcPts val="0"/>
              </a:spcAft>
              <a:buSzPts val="2600"/>
              <a:buNone/>
              <a:defRPr sz="3467"/>
            </a:lvl9pPr>
          </a:lstStyle>
          <a:p>
            <a:endParaRPr/>
          </a:p>
        </p:txBody>
      </p:sp>
      <p:sp>
        <p:nvSpPr>
          <p:cNvPr id="31" name="Google Shape;31;p4"/>
          <p:cNvSpPr txBox="1">
            <a:spLocks noGrp="1"/>
          </p:cNvSpPr>
          <p:nvPr>
            <p:ph type="body" idx="1"/>
          </p:nvPr>
        </p:nvSpPr>
        <p:spPr>
          <a:xfrm>
            <a:off x="972433" y="2771833"/>
            <a:ext cx="5032400" cy="3014800"/>
          </a:xfrm>
          <a:prstGeom prst="rect">
            <a:avLst/>
          </a:prstGeom>
          <a:noFill/>
          <a:ln>
            <a:noFill/>
          </a:ln>
        </p:spPr>
        <p:txBody>
          <a:bodyPr spcFirstLastPara="1" wrap="square" lIns="91425" tIns="91425" rIns="91425" bIns="91425" anchor="t" anchorCtr="0">
            <a:norm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endParaRPr/>
          </a:p>
        </p:txBody>
      </p:sp>
      <p:sp>
        <p:nvSpPr>
          <p:cNvPr id="32" name="Google Shape;32;p4"/>
          <p:cNvSpPr txBox="1">
            <a:spLocks noGrp="1"/>
          </p:cNvSpPr>
          <p:nvPr>
            <p:ph type="body" idx="2"/>
          </p:nvPr>
        </p:nvSpPr>
        <p:spPr>
          <a:xfrm>
            <a:off x="6191472" y="2771833"/>
            <a:ext cx="5032400" cy="3014800"/>
          </a:xfrm>
          <a:prstGeom prst="rect">
            <a:avLst/>
          </a:prstGeom>
          <a:noFill/>
          <a:ln>
            <a:noFill/>
          </a:ln>
        </p:spPr>
        <p:txBody>
          <a:bodyPr spcFirstLastPara="1" wrap="square" lIns="91425" tIns="91425" rIns="91425" bIns="91425" anchor="t" anchorCtr="0">
            <a:norm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endParaRPr/>
          </a:p>
        </p:txBody>
      </p:sp>
      <p:sp>
        <p:nvSpPr>
          <p:cNvPr id="33" name="Google Shape;33;p4"/>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6926207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5"/>
          <p:cNvGrpSpPr/>
          <p:nvPr/>
        </p:nvGrpSpPr>
        <p:grpSpPr>
          <a:xfrm>
            <a:off x="1107190" y="1588342"/>
            <a:ext cx="994351" cy="61101"/>
            <a:chOff x="4580561" y="2589004"/>
            <a:chExt cx="1064464" cy="25200"/>
          </a:xfrm>
        </p:grpSpPr>
        <p:sp>
          <p:nvSpPr>
            <p:cNvPr id="36" name="Google Shape;36;p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8" name="Google Shape;38;p5"/>
          <p:cNvSpPr txBox="1">
            <a:spLocks noGrp="1"/>
          </p:cNvSpPr>
          <p:nvPr>
            <p:ph type="title"/>
          </p:nvPr>
        </p:nvSpPr>
        <p:spPr>
          <a:xfrm>
            <a:off x="972600" y="1763267"/>
            <a:ext cx="10251200" cy="2024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600"/>
              <a:buNone/>
              <a:defRPr sz="4800">
                <a:solidFill>
                  <a:schemeClr val="lt1"/>
                </a:solidFill>
              </a:defRPr>
            </a:lvl1pPr>
            <a:lvl2pPr lvl="1" algn="l">
              <a:lnSpc>
                <a:spcPct val="100000"/>
              </a:lnSpc>
              <a:spcBef>
                <a:spcPts val="0"/>
              </a:spcBef>
              <a:spcAft>
                <a:spcPts val="0"/>
              </a:spcAft>
              <a:buClr>
                <a:schemeClr val="lt1"/>
              </a:buClr>
              <a:buSzPts val="3600"/>
              <a:buNone/>
              <a:defRPr sz="4800">
                <a:solidFill>
                  <a:schemeClr val="lt1"/>
                </a:solidFill>
              </a:defRPr>
            </a:lvl2pPr>
            <a:lvl3pPr lvl="2" algn="l">
              <a:lnSpc>
                <a:spcPct val="100000"/>
              </a:lnSpc>
              <a:spcBef>
                <a:spcPts val="0"/>
              </a:spcBef>
              <a:spcAft>
                <a:spcPts val="0"/>
              </a:spcAft>
              <a:buClr>
                <a:schemeClr val="lt1"/>
              </a:buClr>
              <a:buSzPts val="3600"/>
              <a:buNone/>
              <a:defRPr sz="4800">
                <a:solidFill>
                  <a:schemeClr val="lt1"/>
                </a:solidFill>
              </a:defRPr>
            </a:lvl3pPr>
            <a:lvl4pPr lvl="3" algn="l">
              <a:lnSpc>
                <a:spcPct val="100000"/>
              </a:lnSpc>
              <a:spcBef>
                <a:spcPts val="0"/>
              </a:spcBef>
              <a:spcAft>
                <a:spcPts val="0"/>
              </a:spcAft>
              <a:buClr>
                <a:schemeClr val="lt1"/>
              </a:buClr>
              <a:buSzPts val="3600"/>
              <a:buNone/>
              <a:defRPr sz="4800">
                <a:solidFill>
                  <a:schemeClr val="lt1"/>
                </a:solidFill>
              </a:defRPr>
            </a:lvl4pPr>
            <a:lvl5pPr lvl="4" algn="l">
              <a:lnSpc>
                <a:spcPct val="100000"/>
              </a:lnSpc>
              <a:spcBef>
                <a:spcPts val="0"/>
              </a:spcBef>
              <a:spcAft>
                <a:spcPts val="0"/>
              </a:spcAft>
              <a:buClr>
                <a:schemeClr val="lt1"/>
              </a:buClr>
              <a:buSzPts val="3600"/>
              <a:buNone/>
              <a:defRPr sz="4800">
                <a:solidFill>
                  <a:schemeClr val="lt1"/>
                </a:solidFill>
              </a:defRPr>
            </a:lvl5pPr>
            <a:lvl6pPr lvl="5" algn="l">
              <a:lnSpc>
                <a:spcPct val="100000"/>
              </a:lnSpc>
              <a:spcBef>
                <a:spcPts val="0"/>
              </a:spcBef>
              <a:spcAft>
                <a:spcPts val="0"/>
              </a:spcAft>
              <a:buClr>
                <a:schemeClr val="lt1"/>
              </a:buClr>
              <a:buSzPts val="3600"/>
              <a:buNone/>
              <a:defRPr sz="4800">
                <a:solidFill>
                  <a:schemeClr val="lt1"/>
                </a:solidFill>
              </a:defRPr>
            </a:lvl6pPr>
            <a:lvl7pPr lvl="6" algn="l">
              <a:lnSpc>
                <a:spcPct val="100000"/>
              </a:lnSpc>
              <a:spcBef>
                <a:spcPts val="0"/>
              </a:spcBef>
              <a:spcAft>
                <a:spcPts val="0"/>
              </a:spcAft>
              <a:buClr>
                <a:schemeClr val="lt1"/>
              </a:buClr>
              <a:buSzPts val="3600"/>
              <a:buNone/>
              <a:defRPr sz="4800">
                <a:solidFill>
                  <a:schemeClr val="lt1"/>
                </a:solidFill>
              </a:defRPr>
            </a:lvl7pPr>
            <a:lvl8pPr lvl="7" algn="l">
              <a:lnSpc>
                <a:spcPct val="100000"/>
              </a:lnSpc>
              <a:spcBef>
                <a:spcPts val="0"/>
              </a:spcBef>
              <a:spcAft>
                <a:spcPts val="0"/>
              </a:spcAft>
              <a:buClr>
                <a:schemeClr val="lt1"/>
              </a:buClr>
              <a:buSzPts val="3600"/>
              <a:buNone/>
              <a:defRPr sz="4800">
                <a:solidFill>
                  <a:schemeClr val="lt1"/>
                </a:solidFill>
              </a:defRPr>
            </a:lvl8pPr>
            <a:lvl9pPr lvl="8" algn="l">
              <a:lnSpc>
                <a:spcPct val="100000"/>
              </a:lnSpc>
              <a:spcBef>
                <a:spcPts val="0"/>
              </a:spcBef>
              <a:spcAft>
                <a:spcPts val="0"/>
              </a:spcAft>
              <a:buClr>
                <a:schemeClr val="lt1"/>
              </a:buClr>
              <a:buSzPts val="3600"/>
              <a:buNone/>
              <a:defRPr sz="4800">
                <a:solidFill>
                  <a:schemeClr val="lt1"/>
                </a:solidFill>
              </a:defRPr>
            </a:lvl9pPr>
          </a:lstStyle>
          <a:p>
            <a:endParaRPr/>
          </a:p>
        </p:txBody>
      </p:sp>
      <p:sp>
        <p:nvSpPr>
          <p:cNvPr id="39" name="Google Shape;39;p5"/>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085310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42" name="Google Shape;42;p6"/>
          <p:cNvGrpSpPr/>
          <p:nvPr/>
        </p:nvGrpSpPr>
        <p:grpSpPr>
          <a:xfrm>
            <a:off x="1107190" y="1588342"/>
            <a:ext cx="994351"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5" name="Google Shape;45;p6"/>
          <p:cNvSpPr txBox="1">
            <a:spLocks noGrp="1"/>
          </p:cNvSpPr>
          <p:nvPr>
            <p:ph type="title"/>
          </p:nvPr>
        </p:nvSpPr>
        <p:spPr>
          <a:xfrm>
            <a:off x="972600" y="1758200"/>
            <a:ext cx="10251200" cy="71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3467"/>
            </a:lvl1pPr>
            <a:lvl2pPr lvl="1" algn="l">
              <a:lnSpc>
                <a:spcPct val="100000"/>
              </a:lnSpc>
              <a:spcBef>
                <a:spcPts val="0"/>
              </a:spcBef>
              <a:spcAft>
                <a:spcPts val="0"/>
              </a:spcAft>
              <a:buSzPts val="2600"/>
              <a:buNone/>
              <a:defRPr sz="3467"/>
            </a:lvl2pPr>
            <a:lvl3pPr lvl="2" algn="l">
              <a:lnSpc>
                <a:spcPct val="100000"/>
              </a:lnSpc>
              <a:spcBef>
                <a:spcPts val="0"/>
              </a:spcBef>
              <a:spcAft>
                <a:spcPts val="0"/>
              </a:spcAft>
              <a:buSzPts val="2600"/>
              <a:buNone/>
              <a:defRPr sz="3467"/>
            </a:lvl3pPr>
            <a:lvl4pPr lvl="3" algn="l">
              <a:lnSpc>
                <a:spcPct val="100000"/>
              </a:lnSpc>
              <a:spcBef>
                <a:spcPts val="0"/>
              </a:spcBef>
              <a:spcAft>
                <a:spcPts val="0"/>
              </a:spcAft>
              <a:buSzPts val="2600"/>
              <a:buNone/>
              <a:defRPr sz="3467"/>
            </a:lvl4pPr>
            <a:lvl5pPr lvl="4" algn="l">
              <a:lnSpc>
                <a:spcPct val="100000"/>
              </a:lnSpc>
              <a:spcBef>
                <a:spcPts val="0"/>
              </a:spcBef>
              <a:spcAft>
                <a:spcPts val="0"/>
              </a:spcAft>
              <a:buSzPts val="2600"/>
              <a:buNone/>
              <a:defRPr sz="3467"/>
            </a:lvl5pPr>
            <a:lvl6pPr lvl="5" algn="l">
              <a:lnSpc>
                <a:spcPct val="100000"/>
              </a:lnSpc>
              <a:spcBef>
                <a:spcPts val="0"/>
              </a:spcBef>
              <a:spcAft>
                <a:spcPts val="0"/>
              </a:spcAft>
              <a:buSzPts val="2600"/>
              <a:buNone/>
              <a:defRPr sz="3467"/>
            </a:lvl6pPr>
            <a:lvl7pPr lvl="6" algn="l">
              <a:lnSpc>
                <a:spcPct val="100000"/>
              </a:lnSpc>
              <a:spcBef>
                <a:spcPts val="0"/>
              </a:spcBef>
              <a:spcAft>
                <a:spcPts val="0"/>
              </a:spcAft>
              <a:buSzPts val="2600"/>
              <a:buNone/>
              <a:defRPr sz="3467"/>
            </a:lvl7pPr>
            <a:lvl8pPr lvl="7" algn="l">
              <a:lnSpc>
                <a:spcPct val="100000"/>
              </a:lnSpc>
              <a:spcBef>
                <a:spcPts val="0"/>
              </a:spcBef>
              <a:spcAft>
                <a:spcPts val="0"/>
              </a:spcAft>
              <a:buSzPts val="2600"/>
              <a:buNone/>
              <a:defRPr sz="3467"/>
            </a:lvl8pPr>
            <a:lvl9pPr lvl="8" algn="l">
              <a:lnSpc>
                <a:spcPct val="100000"/>
              </a:lnSpc>
              <a:spcBef>
                <a:spcPts val="0"/>
              </a:spcBef>
              <a:spcAft>
                <a:spcPts val="0"/>
              </a:spcAft>
              <a:buSzPts val="2600"/>
              <a:buNone/>
              <a:defRPr sz="3467"/>
            </a:lvl9pPr>
          </a:lstStyle>
          <a:p>
            <a:endParaRPr/>
          </a:p>
        </p:txBody>
      </p:sp>
      <p:sp>
        <p:nvSpPr>
          <p:cNvPr id="46" name="Google Shape;46;p6"/>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787682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43304C-832A-522E-E12E-3F897A4072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90748AB-9DD1-F79D-AF34-54874E7F27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D790177-BDB2-6E4F-156C-ED87650B2E6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8F06005-4BFB-0426-FE3B-E640BCED2A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DF77820-9B76-94FA-5915-A7805B09E9F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3C13530-4EAD-56F0-C5FF-CE08E6E7F109}"/>
              </a:ext>
            </a:extLst>
          </p:cNvPr>
          <p:cNvSpPr>
            <a:spLocks noGrp="1"/>
          </p:cNvSpPr>
          <p:nvPr>
            <p:ph type="dt" sz="half" idx="10"/>
          </p:nvPr>
        </p:nvSpPr>
        <p:spPr/>
        <p:txBody>
          <a:bodyPr/>
          <a:lstStyle/>
          <a:p>
            <a:fld id="{8BB081CC-8E0C-4785-B835-E86161373742}" type="datetime1">
              <a:rPr kumimoji="1" lang="ja-JP" altLang="en-US" smtClean="0"/>
              <a:t>2024/9/15</a:t>
            </a:fld>
            <a:endParaRPr kumimoji="1" lang="ja-JP" altLang="en-US"/>
          </a:p>
        </p:txBody>
      </p:sp>
      <p:sp>
        <p:nvSpPr>
          <p:cNvPr id="8" name="フッター プレースホルダー 7">
            <a:extLst>
              <a:ext uri="{FF2B5EF4-FFF2-40B4-BE49-F238E27FC236}">
                <a16:creationId xmlns:a16="http://schemas.microsoft.com/office/drawing/2014/main" id="{39028BEF-16ED-49FB-33EB-B230F5F3AD6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5A34AA0-BFC6-E23C-9BDD-E005E19C727B}"/>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13602261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sp>
        <p:nvSpPr>
          <p:cNvPr id="48" name="Google Shape;48;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49" name="Google Shape;49;p7"/>
          <p:cNvGrpSpPr/>
          <p:nvPr/>
        </p:nvGrpSpPr>
        <p:grpSpPr>
          <a:xfrm>
            <a:off x="1107190" y="1588342"/>
            <a:ext cx="994351"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2" name="Google Shape;52;p7"/>
          <p:cNvSpPr txBox="1">
            <a:spLocks noGrp="1"/>
          </p:cNvSpPr>
          <p:nvPr>
            <p:ph type="title"/>
          </p:nvPr>
        </p:nvSpPr>
        <p:spPr>
          <a:xfrm>
            <a:off x="973333" y="1758200"/>
            <a:ext cx="4401200" cy="184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3467"/>
            </a:lvl1pPr>
            <a:lvl2pPr lvl="1" algn="l">
              <a:lnSpc>
                <a:spcPct val="100000"/>
              </a:lnSpc>
              <a:spcBef>
                <a:spcPts val="0"/>
              </a:spcBef>
              <a:spcAft>
                <a:spcPts val="0"/>
              </a:spcAft>
              <a:buSzPts val="2600"/>
              <a:buNone/>
              <a:defRPr sz="3467"/>
            </a:lvl2pPr>
            <a:lvl3pPr lvl="2" algn="l">
              <a:lnSpc>
                <a:spcPct val="100000"/>
              </a:lnSpc>
              <a:spcBef>
                <a:spcPts val="0"/>
              </a:spcBef>
              <a:spcAft>
                <a:spcPts val="0"/>
              </a:spcAft>
              <a:buSzPts val="2600"/>
              <a:buNone/>
              <a:defRPr sz="3467"/>
            </a:lvl3pPr>
            <a:lvl4pPr lvl="3" algn="l">
              <a:lnSpc>
                <a:spcPct val="100000"/>
              </a:lnSpc>
              <a:spcBef>
                <a:spcPts val="0"/>
              </a:spcBef>
              <a:spcAft>
                <a:spcPts val="0"/>
              </a:spcAft>
              <a:buSzPts val="2600"/>
              <a:buNone/>
              <a:defRPr sz="3467"/>
            </a:lvl4pPr>
            <a:lvl5pPr lvl="4" algn="l">
              <a:lnSpc>
                <a:spcPct val="100000"/>
              </a:lnSpc>
              <a:spcBef>
                <a:spcPts val="0"/>
              </a:spcBef>
              <a:spcAft>
                <a:spcPts val="0"/>
              </a:spcAft>
              <a:buSzPts val="2600"/>
              <a:buNone/>
              <a:defRPr sz="3467"/>
            </a:lvl5pPr>
            <a:lvl6pPr lvl="5" algn="l">
              <a:lnSpc>
                <a:spcPct val="100000"/>
              </a:lnSpc>
              <a:spcBef>
                <a:spcPts val="0"/>
              </a:spcBef>
              <a:spcAft>
                <a:spcPts val="0"/>
              </a:spcAft>
              <a:buSzPts val="2600"/>
              <a:buNone/>
              <a:defRPr sz="3467"/>
            </a:lvl6pPr>
            <a:lvl7pPr lvl="6" algn="l">
              <a:lnSpc>
                <a:spcPct val="100000"/>
              </a:lnSpc>
              <a:spcBef>
                <a:spcPts val="0"/>
              </a:spcBef>
              <a:spcAft>
                <a:spcPts val="0"/>
              </a:spcAft>
              <a:buSzPts val="2600"/>
              <a:buNone/>
              <a:defRPr sz="3467"/>
            </a:lvl7pPr>
            <a:lvl8pPr lvl="7" algn="l">
              <a:lnSpc>
                <a:spcPct val="100000"/>
              </a:lnSpc>
              <a:spcBef>
                <a:spcPts val="0"/>
              </a:spcBef>
              <a:spcAft>
                <a:spcPts val="0"/>
              </a:spcAft>
              <a:buSzPts val="2600"/>
              <a:buNone/>
              <a:defRPr sz="3467"/>
            </a:lvl8pPr>
            <a:lvl9pPr lvl="8" algn="l">
              <a:lnSpc>
                <a:spcPct val="100000"/>
              </a:lnSpc>
              <a:spcBef>
                <a:spcPts val="0"/>
              </a:spcBef>
              <a:spcAft>
                <a:spcPts val="0"/>
              </a:spcAft>
              <a:buSzPts val="2600"/>
              <a:buNone/>
              <a:defRPr sz="3467"/>
            </a:lvl9pPr>
          </a:lstStyle>
          <a:p>
            <a:endParaRPr/>
          </a:p>
        </p:txBody>
      </p:sp>
      <p:sp>
        <p:nvSpPr>
          <p:cNvPr id="53" name="Google Shape;53;p7"/>
          <p:cNvSpPr txBox="1">
            <a:spLocks noGrp="1"/>
          </p:cNvSpPr>
          <p:nvPr>
            <p:ph type="body" idx="1"/>
          </p:nvPr>
        </p:nvSpPr>
        <p:spPr>
          <a:xfrm>
            <a:off x="961633" y="3708967"/>
            <a:ext cx="4401200" cy="2130000"/>
          </a:xfrm>
          <a:prstGeom prst="rect">
            <a:avLst/>
          </a:prstGeom>
          <a:noFill/>
          <a:ln>
            <a:noFill/>
          </a:ln>
        </p:spPr>
        <p:txBody>
          <a:bodyPr spcFirstLastPara="1" wrap="square" lIns="91425" tIns="91425" rIns="91425" bIns="91425" anchor="t" anchorCtr="0">
            <a:norm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961997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1107190" y="5558840"/>
            <a:ext cx="994351"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9" name="Google Shape;59;p8"/>
          <p:cNvSpPr txBox="1">
            <a:spLocks noGrp="1"/>
          </p:cNvSpPr>
          <p:nvPr>
            <p:ph type="title"/>
          </p:nvPr>
        </p:nvSpPr>
        <p:spPr>
          <a:xfrm>
            <a:off x="972600" y="1152400"/>
            <a:ext cx="9361600" cy="3980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4800">
                <a:solidFill>
                  <a:schemeClr val="lt1"/>
                </a:solidFill>
              </a:defRPr>
            </a:lvl1pPr>
            <a:lvl2pPr lvl="1" algn="l">
              <a:lnSpc>
                <a:spcPct val="100000"/>
              </a:lnSpc>
              <a:spcBef>
                <a:spcPts val="0"/>
              </a:spcBef>
              <a:spcAft>
                <a:spcPts val="0"/>
              </a:spcAft>
              <a:buClr>
                <a:schemeClr val="lt1"/>
              </a:buClr>
              <a:buSzPts val="3600"/>
              <a:buNone/>
              <a:defRPr sz="4800">
                <a:solidFill>
                  <a:schemeClr val="lt1"/>
                </a:solidFill>
              </a:defRPr>
            </a:lvl2pPr>
            <a:lvl3pPr lvl="2" algn="l">
              <a:lnSpc>
                <a:spcPct val="100000"/>
              </a:lnSpc>
              <a:spcBef>
                <a:spcPts val="0"/>
              </a:spcBef>
              <a:spcAft>
                <a:spcPts val="0"/>
              </a:spcAft>
              <a:buClr>
                <a:schemeClr val="lt1"/>
              </a:buClr>
              <a:buSzPts val="3600"/>
              <a:buNone/>
              <a:defRPr sz="4800">
                <a:solidFill>
                  <a:schemeClr val="lt1"/>
                </a:solidFill>
              </a:defRPr>
            </a:lvl3pPr>
            <a:lvl4pPr lvl="3" algn="l">
              <a:lnSpc>
                <a:spcPct val="100000"/>
              </a:lnSpc>
              <a:spcBef>
                <a:spcPts val="0"/>
              </a:spcBef>
              <a:spcAft>
                <a:spcPts val="0"/>
              </a:spcAft>
              <a:buClr>
                <a:schemeClr val="lt1"/>
              </a:buClr>
              <a:buSzPts val="3600"/>
              <a:buNone/>
              <a:defRPr sz="4800">
                <a:solidFill>
                  <a:schemeClr val="lt1"/>
                </a:solidFill>
              </a:defRPr>
            </a:lvl4pPr>
            <a:lvl5pPr lvl="4" algn="l">
              <a:lnSpc>
                <a:spcPct val="100000"/>
              </a:lnSpc>
              <a:spcBef>
                <a:spcPts val="0"/>
              </a:spcBef>
              <a:spcAft>
                <a:spcPts val="0"/>
              </a:spcAft>
              <a:buClr>
                <a:schemeClr val="lt1"/>
              </a:buClr>
              <a:buSzPts val="3600"/>
              <a:buNone/>
              <a:defRPr sz="4800">
                <a:solidFill>
                  <a:schemeClr val="lt1"/>
                </a:solidFill>
              </a:defRPr>
            </a:lvl5pPr>
            <a:lvl6pPr lvl="5" algn="l">
              <a:lnSpc>
                <a:spcPct val="100000"/>
              </a:lnSpc>
              <a:spcBef>
                <a:spcPts val="0"/>
              </a:spcBef>
              <a:spcAft>
                <a:spcPts val="0"/>
              </a:spcAft>
              <a:buClr>
                <a:schemeClr val="lt1"/>
              </a:buClr>
              <a:buSzPts val="3600"/>
              <a:buNone/>
              <a:defRPr sz="4800">
                <a:solidFill>
                  <a:schemeClr val="lt1"/>
                </a:solidFill>
              </a:defRPr>
            </a:lvl6pPr>
            <a:lvl7pPr lvl="6" algn="l">
              <a:lnSpc>
                <a:spcPct val="100000"/>
              </a:lnSpc>
              <a:spcBef>
                <a:spcPts val="0"/>
              </a:spcBef>
              <a:spcAft>
                <a:spcPts val="0"/>
              </a:spcAft>
              <a:buClr>
                <a:schemeClr val="lt1"/>
              </a:buClr>
              <a:buSzPts val="3600"/>
              <a:buNone/>
              <a:defRPr sz="4800">
                <a:solidFill>
                  <a:schemeClr val="lt1"/>
                </a:solidFill>
              </a:defRPr>
            </a:lvl7pPr>
            <a:lvl8pPr lvl="7" algn="l">
              <a:lnSpc>
                <a:spcPct val="100000"/>
              </a:lnSpc>
              <a:spcBef>
                <a:spcPts val="0"/>
              </a:spcBef>
              <a:spcAft>
                <a:spcPts val="0"/>
              </a:spcAft>
              <a:buClr>
                <a:schemeClr val="lt1"/>
              </a:buClr>
              <a:buSzPts val="3600"/>
              <a:buNone/>
              <a:defRPr sz="4800">
                <a:solidFill>
                  <a:schemeClr val="lt1"/>
                </a:solidFill>
              </a:defRPr>
            </a:lvl8pPr>
            <a:lvl9pPr lvl="8" algn="l">
              <a:lnSpc>
                <a:spcPct val="100000"/>
              </a:lnSpc>
              <a:spcBef>
                <a:spcPts val="0"/>
              </a:spcBef>
              <a:spcAft>
                <a:spcPts val="0"/>
              </a:spcAft>
              <a:buClr>
                <a:schemeClr val="lt1"/>
              </a:buClr>
              <a:buSzPts val="3600"/>
              <a:buNone/>
              <a:defRPr sz="4800">
                <a:solidFill>
                  <a:schemeClr val="lt1"/>
                </a:solidFill>
              </a:defRPr>
            </a:lvl9pPr>
          </a:lstStyle>
          <a:p>
            <a:endParaRPr/>
          </a:p>
        </p:txBody>
      </p:sp>
      <p:sp>
        <p:nvSpPr>
          <p:cNvPr id="60" name="Google Shape;60;p8"/>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4122649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1"/>
        <p:cNvGrpSpPr/>
        <p:nvPr/>
      </p:nvGrpSpPr>
      <p:grpSpPr>
        <a:xfrm>
          <a:off x="0" y="0"/>
          <a:ext cx="0" cy="0"/>
          <a:chOff x="0" y="0"/>
          <a:chExt cx="0" cy="0"/>
        </a:xfrm>
      </p:grpSpPr>
      <p:sp>
        <p:nvSpPr>
          <p:cNvPr id="62" name="Google Shape;62;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63" name="Google Shape;63;p9"/>
          <p:cNvGrpSpPr/>
          <p:nvPr/>
        </p:nvGrpSpPr>
        <p:grpSpPr>
          <a:xfrm>
            <a:off x="1107190" y="1588342"/>
            <a:ext cx="994351"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6" name="Google Shape;66;p9"/>
          <p:cNvSpPr txBox="1">
            <a:spLocks noGrp="1"/>
          </p:cNvSpPr>
          <p:nvPr>
            <p:ph type="title"/>
          </p:nvPr>
        </p:nvSpPr>
        <p:spPr>
          <a:xfrm>
            <a:off x="973333" y="1758200"/>
            <a:ext cx="4401200" cy="2249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3467"/>
            </a:lvl1pPr>
            <a:lvl2pPr lvl="1" algn="l">
              <a:lnSpc>
                <a:spcPct val="100000"/>
              </a:lnSpc>
              <a:spcBef>
                <a:spcPts val="0"/>
              </a:spcBef>
              <a:spcAft>
                <a:spcPts val="0"/>
              </a:spcAft>
              <a:buSzPts val="2600"/>
              <a:buNone/>
              <a:defRPr sz="3467"/>
            </a:lvl2pPr>
            <a:lvl3pPr lvl="2" algn="l">
              <a:lnSpc>
                <a:spcPct val="100000"/>
              </a:lnSpc>
              <a:spcBef>
                <a:spcPts val="0"/>
              </a:spcBef>
              <a:spcAft>
                <a:spcPts val="0"/>
              </a:spcAft>
              <a:buSzPts val="2600"/>
              <a:buNone/>
              <a:defRPr sz="3467"/>
            </a:lvl3pPr>
            <a:lvl4pPr lvl="3" algn="l">
              <a:lnSpc>
                <a:spcPct val="100000"/>
              </a:lnSpc>
              <a:spcBef>
                <a:spcPts val="0"/>
              </a:spcBef>
              <a:spcAft>
                <a:spcPts val="0"/>
              </a:spcAft>
              <a:buSzPts val="2600"/>
              <a:buNone/>
              <a:defRPr sz="3467"/>
            </a:lvl4pPr>
            <a:lvl5pPr lvl="4" algn="l">
              <a:lnSpc>
                <a:spcPct val="100000"/>
              </a:lnSpc>
              <a:spcBef>
                <a:spcPts val="0"/>
              </a:spcBef>
              <a:spcAft>
                <a:spcPts val="0"/>
              </a:spcAft>
              <a:buSzPts val="2600"/>
              <a:buNone/>
              <a:defRPr sz="3467"/>
            </a:lvl5pPr>
            <a:lvl6pPr lvl="5" algn="l">
              <a:lnSpc>
                <a:spcPct val="100000"/>
              </a:lnSpc>
              <a:spcBef>
                <a:spcPts val="0"/>
              </a:spcBef>
              <a:spcAft>
                <a:spcPts val="0"/>
              </a:spcAft>
              <a:buSzPts val="2600"/>
              <a:buNone/>
              <a:defRPr sz="3467"/>
            </a:lvl6pPr>
            <a:lvl7pPr lvl="6" algn="l">
              <a:lnSpc>
                <a:spcPct val="100000"/>
              </a:lnSpc>
              <a:spcBef>
                <a:spcPts val="0"/>
              </a:spcBef>
              <a:spcAft>
                <a:spcPts val="0"/>
              </a:spcAft>
              <a:buSzPts val="2600"/>
              <a:buNone/>
              <a:defRPr sz="3467"/>
            </a:lvl7pPr>
            <a:lvl8pPr lvl="7" algn="l">
              <a:lnSpc>
                <a:spcPct val="100000"/>
              </a:lnSpc>
              <a:spcBef>
                <a:spcPts val="0"/>
              </a:spcBef>
              <a:spcAft>
                <a:spcPts val="0"/>
              </a:spcAft>
              <a:buSzPts val="2600"/>
              <a:buNone/>
              <a:defRPr sz="3467"/>
            </a:lvl8pPr>
            <a:lvl9pPr lvl="8" algn="l">
              <a:lnSpc>
                <a:spcPct val="100000"/>
              </a:lnSpc>
              <a:spcBef>
                <a:spcPts val="0"/>
              </a:spcBef>
              <a:spcAft>
                <a:spcPts val="0"/>
              </a:spcAft>
              <a:buSzPts val="2600"/>
              <a:buNone/>
              <a:defRPr sz="3467"/>
            </a:lvl9pPr>
          </a:lstStyle>
          <a:p>
            <a:endParaRPr/>
          </a:p>
        </p:txBody>
      </p:sp>
      <p:sp>
        <p:nvSpPr>
          <p:cNvPr id="67" name="Google Shape;67;p9"/>
          <p:cNvSpPr txBox="1">
            <a:spLocks noGrp="1"/>
          </p:cNvSpPr>
          <p:nvPr>
            <p:ph type="subTitle" idx="1"/>
          </p:nvPr>
        </p:nvSpPr>
        <p:spPr>
          <a:xfrm>
            <a:off x="966600" y="4215367"/>
            <a:ext cx="4401200" cy="101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2133"/>
            </a:lvl1pPr>
            <a:lvl2pPr lvl="1" algn="l">
              <a:lnSpc>
                <a:spcPct val="100000"/>
              </a:lnSpc>
              <a:spcBef>
                <a:spcPts val="0"/>
              </a:spcBef>
              <a:spcAft>
                <a:spcPts val="0"/>
              </a:spcAft>
              <a:buSzPts val="1600"/>
              <a:buNone/>
              <a:defRPr sz="2133"/>
            </a:lvl2pPr>
            <a:lvl3pPr lvl="2" algn="l">
              <a:lnSpc>
                <a:spcPct val="100000"/>
              </a:lnSpc>
              <a:spcBef>
                <a:spcPts val="0"/>
              </a:spcBef>
              <a:spcAft>
                <a:spcPts val="0"/>
              </a:spcAft>
              <a:buSzPts val="1600"/>
              <a:buNone/>
              <a:defRPr sz="2133"/>
            </a:lvl3pPr>
            <a:lvl4pPr lvl="3" algn="l">
              <a:lnSpc>
                <a:spcPct val="100000"/>
              </a:lnSpc>
              <a:spcBef>
                <a:spcPts val="0"/>
              </a:spcBef>
              <a:spcAft>
                <a:spcPts val="0"/>
              </a:spcAft>
              <a:buSzPts val="1600"/>
              <a:buNone/>
              <a:defRPr sz="2133"/>
            </a:lvl4pPr>
            <a:lvl5pPr lvl="4" algn="l">
              <a:lnSpc>
                <a:spcPct val="100000"/>
              </a:lnSpc>
              <a:spcBef>
                <a:spcPts val="0"/>
              </a:spcBef>
              <a:spcAft>
                <a:spcPts val="0"/>
              </a:spcAft>
              <a:buSzPts val="1600"/>
              <a:buNone/>
              <a:defRPr sz="2133"/>
            </a:lvl5pPr>
            <a:lvl6pPr lvl="5" algn="l">
              <a:lnSpc>
                <a:spcPct val="100000"/>
              </a:lnSpc>
              <a:spcBef>
                <a:spcPts val="0"/>
              </a:spcBef>
              <a:spcAft>
                <a:spcPts val="0"/>
              </a:spcAft>
              <a:buSzPts val="1600"/>
              <a:buNone/>
              <a:defRPr sz="2133"/>
            </a:lvl6pPr>
            <a:lvl7pPr lvl="6" algn="l">
              <a:lnSpc>
                <a:spcPct val="100000"/>
              </a:lnSpc>
              <a:spcBef>
                <a:spcPts val="0"/>
              </a:spcBef>
              <a:spcAft>
                <a:spcPts val="0"/>
              </a:spcAft>
              <a:buSzPts val="1600"/>
              <a:buNone/>
              <a:defRPr sz="2133"/>
            </a:lvl7pPr>
            <a:lvl8pPr lvl="7" algn="l">
              <a:lnSpc>
                <a:spcPct val="100000"/>
              </a:lnSpc>
              <a:spcBef>
                <a:spcPts val="0"/>
              </a:spcBef>
              <a:spcAft>
                <a:spcPts val="0"/>
              </a:spcAft>
              <a:buSzPts val="1600"/>
              <a:buNone/>
              <a:defRPr sz="2133"/>
            </a:lvl8pPr>
            <a:lvl9pPr lvl="8" algn="l">
              <a:lnSpc>
                <a:spcPct val="100000"/>
              </a:lnSpc>
              <a:spcBef>
                <a:spcPts val="0"/>
              </a:spcBef>
              <a:spcAft>
                <a:spcPts val="0"/>
              </a:spcAft>
              <a:buSzPts val="1600"/>
              <a:buNone/>
              <a:defRPr sz="2133"/>
            </a:lvl9pPr>
          </a:lstStyle>
          <a:p>
            <a:endParaRPr/>
          </a:p>
        </p:txBody>
      </p:sp>
      <p:sp>
        <p:nvSpPr>
          <p:cNvPr id="68" name="Google Shape;68;p9"/>
          <p:cNvSpPr txBox="1">
            <a:spLocks noGrp="1"/>
          </p:cNvSpPr>
          <p:nvPr>
            <p:ph type="body" idx="2"/>
          </p:nvPr>
        </p:nvSpPr>
        <p:spPr>
          <a:xfrm>
            <a:off x="6898967" y="1803500"/>
            <a:ext cx="4499200" cy="4034000"/>
          </a:xfrm>
          <a:prstGeom prst="rect">
            <a:avLst/>
          </a:prstGeom>
          <a:noFill/>
          <a:ln>
            <a:noFill/>
          </a:ln>
        </p:spPr>
        <p:txBody>
          <a:bodyPr spcFirstLastPara="1" wrap="square" lIns="91425" tIns="91425" rIns="91425" bIns="91425" anchor="t" anchorCtr="0">
            <a:norm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989663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966600" y="5830068"/>
            <a:ext cx="10263200" cy="614000"/>
          </a:xfrm>
          <a:prstGeom prst="rect">
            <a:avLst/>
          </a:prstGeom>
          <a:noFill/>
          <a:ln>
            <a:noFill/>
          </a:ln>
        </p:spPr>
        <p:txBody>
          <a:bodyPr spcFirstLastPara="1" wrap="square" lIns="91425" tIns="91425" rIns="91425" bIns="91425" anchor="ctr" anchorCtr="0">
            <a:normAutofit/>
          </a:bodyPr>
          <a:lstStyle>
            <a:lvl1pPr marL="609585" lvl="0" indent="-304792" algn="l">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6091185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1107190" y="5558840"/>
            <a:ext cx="994351"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77" name="Google Shape;77;p11"/>
          <p:cNvSpPr txBox="1">
            <a:spLocks noGrp="1"/>
          </p:cNvSpPr>
          <p:nvPr>
            <p:ph type="title" hasCustomPrompt="1"/>
          </p:nvPr>
        </p:nvSpPr>
        <p:spPr>
          <a:xfrm>
            <a:off x="972600" y="978600"/>
            <a:ext cx="10251200" cy="1659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10666">
                <a:solidFill>
                  <a:schemeClr val="lt1"/>
                </a:solidFill>
              </a:defRPr>
            </a:lvl1pPr>
            <a:lvl2pPr lvl="1" algn="l">
              <a:lnSpc>
                <a:spcPct val="100000"/>
              </a:lnSpc>
              <a:spcBef>
                <a:spcPts val="0"/>
              </a:spcBef>
              <a:spcAft>
                <a:spcPts val="0"/>
              </a:spcAft>
              <a:buClr>
                <a:schemeClr val="lt1"/>
              </a:buClr>
              <a:buSzPts val="8000"/>
              <a:buNone/>
              <a:defRPr sz="10666">
                <a:solidFill>
                  <a:schemeClr val="lt1"/>
                </a:solidFill>
              </a:defRPr>
            </a:lvl2pPr>
            <a:lvl3pPr lvl="2" algn="l">
              <a:lnSpc>
                <a:spcPct val="100000"/>
              </a:lnSpc>
              <a:spcBef>
                <a:spcPts val="0"/>
              </a:spcBef>
              <a:spcAft>
                <a:spcPts val="0"/>
              </a:spcAft>
              <a:buClr>
                <a:schemeClr val="lt1"/>
              </a:buClr>
              <a:buSzPts val="8000"/>
              <a:buNone/>
              <a:defRPr sz="10666">
                <a:solidFill>
                  <a:schemeClr val="lt1"/>
                </a:solidFill>
              </a:defRPr>
            </a:lvl3pPr>
            <a:lvl4pPr lvl="3" algn="l">
              <a:lnSpc>
                <a:spcPct val="100000"/>
              </a:lnSpc>
              <a:spcBef>
                <a:spcPts val="0"/>
              </a:spcBef>
              <a:spcAft>
                <a:spcPts val="0"/>
              </a:spcAft>
              <a:buClr>
                <a:schemeClr val="lt1"/>
              </a:buClr>
              <a:buSzPts val="8000"/>
              <a:buNone/>
              <a:defRPr sz="10666">
                <a:solidFill>
                  <a:schemeClr val="lt1"/>
                </a:solidFill>
              </a:defRPr>
            </a:lvl4pPr>
            <a:lvl5pPr lvl="4" algn="l">
              <a:lnSpc>
                <a:spcPct val="100000"/>
              </a:lnSpc>
              <a:spcBef>
                <a:spcPts val="0"/>
              </a:spcBef>
              <a:spcAft>
                <a:spcPts val="0"/>
              </a:spcAft>
              <a:buClr>
                <a:schemeClr val="lt1"/>
              </a:buClr>
              <a:buSzPts val="8000"/>
              <a:buNone/>
              <a:defRPr sz="10666">
                <a:solidFill>
                  <a:schemeClr val="lt1"/>
                </a:solidFill>
              </a:defRPr>
            </a:lvl5pPr>
            <a:lvl6pPr lvl="5" algn="l">
              <a:lnSpc>
                <a:spcPct val="100000"/>
              </a:lnSpc>
              <a:spcBef>
                <a:spcPts val="0"/>
              </a:spcBef>
              <a:spcAft>
                <a:spcPts val="0"/>
              </a:spcAft>
              <a:buClr>
                <a:schemeClr val="lt1"/>
              </a:buClr>
              <a:buSzPts val="8000"/>
              <a:buNone/>
              <a:defRPr sz="10666">
                <a:solidFill>
                  <a:schemeClr val="lt1"/>
                </a:solidFill>
              </a:defRPr>
            </a:lvl6pPr>
            <a:lvl7pPr lvl="6" algn="l">
              <a:lnSpc>
                <a:spcPct val="100000"/>
              </a:lnSpc>
              <a:spcBef>
                <a:spcPts val="0"/>
              </a:spcBef>
              <a:spcAft>
                <a:spcPts val="0"/>
              </a:spcAft>
              <a:buClr>
                <a:schemeClr val="lt1"/>
              </a:buClr>
              <a:buSzPts val="8000"/>
              <a:buNone/>
              <a:defRPr sz="10666">
                <a:solidFill>
                  <a:schemeClr val="lt1"/>
                </a:solidFill>
              </a:defRPr>
            </a:lvl7pPr>
            <a:lvl8pPr lvl="7" algn="l">
              <a:lnSpc>
                <a:spcPct val="100000"/>
              </a:lnSpc>
              <a:spcBef>
                <a:spcPts val="0"/>
              </a:spcBef>
              <a:spcAft>
                <a:spcPts val="0"/>
              </a:spcAft>
              <a:buClr>
                <a:schemeClr val="lt1"/>
              </a:buClr>
              <a:buSzPts val="8000"/>
              <a:buNone/>
              <a:defRPr sz="10666">
                <a:solidFill>
                  <a:schemeClr val="lt1"/>
                </a:solidFill>
              </a:defRPr>
            </a:lvl8pPr>
            <a:lvl9pPr lvl="8" algn="l">
              <a:lnSpc>
                <a:spcPct val="100000"/>
              </a:lnSpc>
              <a:spcBef>
                <a:spcPts val="0"/>
              </a:spcBef>
              <a:spcAft>
                <a:spcPts val="0"/>
              </a:spcAft>
              <a:buClr>
                <a:schemeClr val="lt1"/>
              </a:buClr>
              <a:buSzPts val="8000"/>
              <a:buNone/>
              <a:defRPr sz="10666">
                <a:solidFill>
                  <a:schemeClr val="lt1"/>
                </a:solidFill>
              </a:defRPr>
            </a:lvl9pPr>
          </a:lstStyle>
          <a:p>
            <a:r>
              <a:t>xx%</a:t>
            </a:r>
          </a:p>
        </p:txBody>
      </p:sp>
      <p:sp>
        <p:nvSpPr>
          <p:cNvPr id="78" name="Google Shape;78;p11"/>
          <p:cNvSpPr txBox="1">
            <a:spLocks noGrp="1"/>
          </p:cNvSpPr>
          <p:nvPr>
            <p:ph type="body" idx="1"/>
          </p:nvPr>
        </p:nvSpPr>
        <p:spPr>
          <a:xfrm>
            <a:off x="972600" y="3030517"/>
            <a:ext cx="10251200" cy="2107200"/>
          </a:xfrm>
          <a:prstGeom prst="rect">
            <a:avLst/>
          </a:prstGeom>
          <a:noFill/>
          <a:ln>
            <a:noFill/>
          </a:ln>
        </p:spPr>
        <p:txBody>
          <a:bodyPr spcFirstLastPara="1" wrap="square" lIns="91425" tIns="91425" rIns="91425" bIns="91425" anchor="t" anchorCtr="0">
            <a:normAutofit/>
          </a:bodyPr>
          <a:lstStyle>
            <a:lvl1pPr marL="609585" lvl="0" indent="-414856" algn="l">
              <a:lnSpc>
                <a:spcPct val="115000"/>
              </a:lnSpc>
              <a:spcBef>
                <a:spcPts val="0"/>
              </a:spcBef>
              <a:spcAft>
                <a:spcPts val="0"/>
              </a:spcAft>
              <a:buClr>
                <a:schemeClr val="lt1"/>
              </a:buClr>
              <a:buSzPts val="1300"/>
              <a:buChar char="●"/>
              <a:defRPr>
                <a:solidFill>
                  <a:schemeClr val="lt1"/>
                </a:solidFill>
              </a:defRPr>
            </a:lvl1pPr>
            <a:lvl2pPr marL="1219170" lvl="1" indent="-397923" algn="l">
              <a:lnSpc>
                <a:spcPct val="115000"/>
              </a:lnSpc>
              <a:spcBef>
                <a:spcPts val="0"/>
              </a:spcBef>
              <a:spcAft>
                <a:spcPts val="0"/>
              </a:spcAft>
              <a:buClr>
                <a:schemeClr val="lt1"/>
              </a:buClr>
              <a:buSzPts val="1100"/>
              <a:buChar char="○"/>
              <a:defRPr>
                <a:solidFill>
                  <a:schemeClr val="lt1"/>
                </a:solidFill>
              </a:defRPr>
            </a:lvl2pPr>
            <a:lvl3pPr marL="1828754" lvl="2" indent="-397923" algn="l">
              <a:lnSpc>
                <a:spcPct val="115000"/>
              </a:lnSpc>
              <a:spcBef>
                <a:spcPts val="0"/>
              </a:spcBef>
              <a:spcAft>
                <a:spcPts val="0"/>
              </a:spcAft>
              <a:buClr>
                <a:schemeClr val="lt1"/>
              </a:buClr>
              <a:buSzPts val="1100"/>
              <a:buChar char="■"/>
              <a:defRPr>
                <a:solidFill>
                  <a:schemeClr val="lt1"/>
                </a:solidFill>
              </a:defRPr>
            </a:lvl3pPr>
            <a:lvl4pPr marL="2438339" lvl="3" indent="-397923" algn="l">
              <a:lnSpc>
                <a:spcPct val="115000"/>
              </a:lnSpc>
              <a:spcBef>
                <a:spcPts val="0"/>
              </a:spcBef>
              <a:spcAft>
                <a:spcPts val="0"/>
              </a:spcAft>
              <a:buClr>
                <a:schemeClr val="lt1"/>
              </a:buClr>
              <a:buSzPts val="1100"/>
              <a:buChar char="●"/>
              <a:defRPr>
                <a:solidFill>
                  <a:schemeClr val="lt1"/>
                </a:solidFill>
              </a:defRPr>
            </a:lvl4pPr>
            <a:lvl5pPr marL="3047924" lvl="4" indent="-397923" algn="l">
              <a:lnSpc>
                <a:spcPct val="115000"/>
              </a:lnSpc>
              <a:spcBef>
                <a:spcPts val="0"/>
              </a:spcBef>
              <a:spcAft>
                <a:spcPts val="0"/>
              </a:spcAft>
              <a:buClr>
                <a:schemeClr val="lt1"/>
              </a:buClr>
              <a:buSzPts val="1100"/>
              <a:buChar char="○"/>
              <a:defRPr>
                <a:solidFill>
                  <a:schemeClr val="lt1"/>
                </a:solidFill>
              </a:defRPr>
            </a:lvl5pPr>
            <a:lvl6pPr marL="3657509" lvl="5" indent="-397923" algn="l">
              <a:lnSpc>
                <a:spcPct val="115000"/>
              </a:lnSpc>
              <a:spcBef>
                <a:spcPts val="0"/>
              </a:spcBef>
              <a:spcAft>
                <a:spcPts val="0"/>
              </a:spcAft>
              <a:buClr>
                <a:schemeClr val="lt1"/>
              </a:buClr>
              <a:buSzPts val="1100"/>
              <a:buChar char="■"/>
              <a:defRPr>
                <a:solidFill>
                  <a:schemeClr val="lt1"/>
                </a:solidFill>
              </a:defRPr>
            </a:lvl6pPr>
            <a:lvl7pPr marL="4267093" lvl="6" indent="-397923" algn="l">
              <a:lnSpc>
                <a:spcPct val="115000"/>
              </a:lnSpc>
              <a:spcBef>
                <a:spcPts val="0"/>
              </a:spcBef>
              <a:spcAft>
                <a:spcPts val="0"/>
              </a:spcAft>
              <a:buClr>
                <a:schemeClr val="lt1"/>
              </a:buClr>
              <a:buSzPts val="1100"/>
              <a:buChar char="●"/>
              <a:defRPr>
                <a:solidFill>
                  <a:schemeClr val="lt1"/>
                </a:solidFill>
              </a:defRPr>
            </a:lvl7pPr>
            <a:lvl8pPr marL="4876678" lvl="7" indent="-397923" algn="l">
              <a:lnSpc>
                <a:spcPct val="115000"/>
              </a:lnSpc>
              <a:spcBef>
                <a:spcPts val="0"/>
              </a:spcBef>
              <a:spcAft>
                <a:spcPts val="0"/>
              </a:spcAft>
              <a:buClr>
                <a:schemeClr val="lt1"/>
              </a:buClr>
              <a:buSzPts val="1100"/>
              <a:buChar char="○"/>
              <a:defRPr>
                <a:solidFill>
                  <a:schemeClr val="lt1"/>
                </a:solidFill>
              </a:defRPr>
            </a:lvl8pPr>
            <a:lvl9pPr marL="5486263" lvl="8" indent="-397923"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407673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080731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13E1F-09B7-87D5-DF33-087322D6529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0F6EA41-EB10-941A-087A-2A6A5F39455C}"/>
              </a:ext>
            </a:extLst>
          </p:cNvPr>
          <p:cNvSpPr>
            <a:spLocks noGrp="1"/>
          </p:cNvSpPr>
          <p:nvPr>
            <p:ph type="dt" sz="half" idx="10"/>
          </p:nvPr>
        </p:nvSpPr>
        <p:spPr/>
        <p:txBody>
          <a:bodyPr/>
          <a:lstStyle/>
          <a:p>
            <a:fld id="{F21A90D9-5614-45A5-9BE0-F6BF49BE84B3}" type="datetime1">
              <a:rPr kumimoji="1" lang="ja-JP" altLang="en-US" smtClean="0"/>
              <a:t>2024/9/15</a:t>
            </a:fld>
            <a:endParaRPr kumimoji="1" lang="ja-JP" altLang="en-US"/>
          </a:p>
        </p:txBody>
      </p:sp>
      <p:sp>
        <p:nvSpPr>
          <p:cNvPr id="4" name="フッター プレースホルダー 3">
            <a:extLst>
              <a:ext uri="{FF2B5EF4-FFF2-40B4-BE49-F238E27FC236}">
                <a16:creationId xmlns:a16="http://schemas.microsoft.com/office/drawing/2014/main" id="{25B1F706-2987-F6B9-198A-E669F1C7F84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D09DFF8-508D-3373-AA91-E7E2A98E29D4}"/>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2776086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BD6934E-1A12-7F9C-4813-4A2AD8EC9673}"/>
              </a:ext>
            </a:extLst>
          </p:cNvPr>
          <p:cNvSpPr>
            <a:spLocks noGrp="1"/>
          </p:cNvSpPr>
          <p:nvPr>
            <p:ph type="dt" sz="half" idx="10"/>
          </p:nvPr>
        </p:nvSpPr>
        <p:spPr/>
        <p:txBody>
          <a:bodyPr/>
          <a:lstStyle/>
          <a:p>
            <a:fld id="{88920B17-D524-4F2D-8CB3-2933F7C06425}" type="datetime1">
              <a:rPr kumimoji="1" lang="ja-JP" altLang="en-US" smtClean="0"/>
              <a:t>2024/9/15</a:t>
            </a:fld>
            <a:endParaRPr kumimoji="1" lang="ja-JP" altLang="en-US"/>
          </a:p>
        </p:txBody>
      </p:sp>
      <p:sp>
        <p:nvSpPr>
          <p:cNvPr id="3" name="フッター プレースホルダー 2">
            <a:extLst>
              <a:ext uri="{FF2B5EF4-FFF2-40B4-BE49-F238E27FC236}">
                <a16:creationId xmlns:a16="http://schemas.microsoft.com/office/drawing/2014/main" id="{AC833399-1E79-B3EB-A472-8C4FD1CE6CB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652CFC1-1E6A-6C6B-15A1-B439F4479D22}"/>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515056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27DF3-0F6C-5EAA-7DD9-6B26201DA2C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B683BD3-5E17-26C1-0577-B5FE3F9D2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F936A51-F77C-2DA7-A8DB-5C4762E987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2BD02D4-6A96-B04E-EEE0-487C65255B29}"/>
              </a:ext>
            </a:extLst>
          </p:cNvPr>
          <p:cNvSpPr>
            <a:spLocks noGrp="1"/>
          </p:cNvSpPr>
          <p:nvPr>
            <p:ph type="dt" sz="half" idx="10"/>
          </p:nvPr>
        </p:nvSpPr>
        <p:spPr/>
        <p:txBody>
          <a:bodyPr/>
          <a:lstStyle/>
          <a:p>
            <a:fld id="{8DDAA8FB-9B4B-4548-9A22-D8E7528DA46E}" type="datetime1">
              <a:rPr kumimoji="1" lang="ja-JP" altLang="en-US" smtClean="0"/>
              <a:t>2024/9/15</a:t>
            </a:fld>
            <a:endParaRPr kumimoji="1" lang="ja-JP" altLang="en-US"/>
          </a:p>
        </p:txBody>
      </p:sp>
      <p:sp>
        <p:nvSpPr>
          <p:cNvPr id="6" name="フッター プレースホルダー 5">
            <a:extLst>
              <a:ext uri="{FF2B5EF4-FFF2-40B4-BE49-F238E27FC236}">
                <a16:creationId xmlns:a16="http://schemas.microsoft.com/office/drawing/2014/main" id="{E79FD734-84DB-FE9C-C751-1E310CB2087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413A682-074B-B581-F93E-734D3CD607AD}"/>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2832333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81B6F6-990B-FCBD-3AE6-6E66D612B2C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EB3A273-D18D-459E-6831-934C5C67BF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640CDE3-870C-7664-3859-D0A5DB914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DF00F6F-5B23-D6F4-CD55-A275C3C55272}"/>
              </a:ext>
            </a:extLst>
          </p:cNvPr>
          <p:cNvSpPr>
            <a:spLocks noGrp="1"/>
          </p:cNvSpPr>
          <p:nvPr>
            <p:ph type="dt" sz="half" idx="10"/>
          </p:nvPr>
        </p:nvSpPr>
        <p:spPr/>
        <p:txBody>
          <a:bodyPr/>
          <a:lstStyle/>
          <a:p>
            <a:fld id="{C2F9CECE-9817-4563-A9E6-84894E5781DD}" type="datetime1">
              <a:rPr kumimoji="1" lang="ja-JP" altLang="en-US" smtClean="0"/>
              <a:t>2024/9/15</a:t>
            </a:fld>
            <a:endParaRPr kumimoji="1" lang="ja-JP" altLang="en-US"/>
          </a:p>
        </p:txBody>
      </p:sp>
      <p:sp>
        <p:nvSpPr>
          <p:cNvPr id="6" name="フッター プレースホルダー 5">
            <a:extLst>
              <a:ext uri="{FF2B5EF4-FFF2-40B4-BE49-F238E27FC236}">
                <a16:creationId xmlns:a16="http://schemas.microsoft.com/office/drawing/2014/main" id="{2D0BB56B-5719-A817-CCEF-02596A023D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ECA3A1-53BD-B0F7-47B6-91D2DA166220}"/>
              </a:ext>
            </a:extLst>
          </p:cNvPr>
          <p:cNvSpPr>
            <a:spLocks noGrp="1"/>
          </p:cNvSpPr>
          <p:nvPr>
            <p:ph type="sldNum" sz="quarter" idx="12"/>
          </p:nvPr>
        </p:nvSpPr>
        <p:spPr/>
        <p:txBody>
          <a:body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1542724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3DD96C7-1101-9770-B455-31D01155EE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8FCB5-C82C-BB3D-5F62-6E5D1863B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DB9CD31-39D4-8678-432D-440CD04DA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C3257D-E0DC-4FCE-9388-ADFF402EF3E8}" type="datetime1">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77F5C148-51F5-C9CC-3E63-182D36AABA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C525F32-6F0D-DEFD-5C68-40EFB98F92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D352A5-D704-499A-8866-EC63D5CF9C06}" type="slidenum">
              <a:rPr kumimoji="1" lang="ja-JP" altLang="en-US" smtClean="0"/>
              <a:t>‹#›</a:t>
            </a:fld>
            <a:endParaRPr kumimoji="1" lang="ja-JP" altLang="en-US"/>
          </a:p>
        </p:txBody>
      </p:sp>
    </p:spTree>
    <p:extLst>
      <p:ext uri="{BB962C8B-B14F-4D97-AF65-F5344CB8AC3E}">
        <p14:creationId xmlns:p14="http://schemas.microsoft.com/office/powerpoint/2010/main" val="4242989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939F42D-44CE-6750-208C-459E7E7294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1462FA1-7465-90F1-DDFF-25CDE48071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A4C9A6-7256-C82D-6EF7-2B1B3053CF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EAB6A7-E435-0A41-B824-DB2EBBD6A786}"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259191B7-3746-A0FA-801B-ECF1CE6425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27329E9-2E2F-15A6-58C3-0CEFA40575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E2EA82-EEAD-F240-9A8D-58F7FE48A66E}" type="slidenum">
              <a:rPr kumimoji="1" lang="ja-JP" altLang="en-US" smtClean="0"/>
              <a:t>‹#›</a:t>
            </a:fld>
            <a:endParaRPr kumimoji="1" lang="ja-JP" altLang="en-US"/>
          </a:p>
        </p:txBody>
      </p:sp>
    </p:spTree>
    <p:extLst>
      <p:ext uri="{BB962C8B-B14F-4D97-AF65-F5344CB8AC3E}">
        <p14:creationId xmlns:p14="http://schemas.microsoft.com/office/powerpoint/2010/main" val="6447549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4EEC58F-66FD-499E-9356-8EDB514E2544}" type="datetimeFigureOut">
              <a:rPr kumimoji="1" lang="ja-JP" altLang="en-US" smtClean="0"/>
              <a:t>2024/9/15</a:t>
            </a:fld>
            <a:endParaRPr kumimoji="1" lang="ja-JP"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kumimoji="1" lang="ja-JP"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B8FD0374-B349-4B57-8ED2-872B89CC2D85}" type="slidenum">
              <a:rPr kumimoji="1" lang="ja-JP" altLang="en-US" smtClean="0"/>
              <a:t>‹#›</a:t>
            </a:fld>
            <a:endParaRPr kumimoji="1" lang="ja-JP" altLang="en-US"/>
          </a:p>
        </p:txBody>
      </p:sp>
    </p:spTree>
    <p:extLst>
      <p:ext uri="{BB962C8B-B14F-4D97-AF65-F5344CB8AC3E}">
        <p14:creationId xmlns:p14="http://schemas.microsoft.com/office/powerpoint/2010/main" val="2023474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kumimoji="1"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5D6FCE1-38F7-CC57-ED6D-39BE4D4A50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573B51-0296-7AB8-E13B-48CF1BFE94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F37AAB5-A6F0-3C8C-6073-AB83F790B0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8B4EBB-163D-4150-A3AB-FC496ACB4F7F}" type="datetimeFigureOut">
              <a:rPr kumimoji="1" lang="ja-JP" altLang="en-US" smtClean="0"/>
              <a:t>2024/9/15</a:t>
            </a:fld>
            <a:endParaRPr kumimoji="1" lang="ja-JP" altLang="en-US"/>
          </a:p>
        </p:txBody>
      </p:sp>
      <p:sp>
        <p:nvSpPr>
          <p:cNvPr id="5" name="フッター プレースホルダー 4">
            <a:extLst>
              <a:ext uri="{FF2B5EF4-FFF2-40B4-BE49-F238E27FC236}">
                <a16:creationId xmlns:a16="http://schemas.microsoft.com/office/drawing/2014/main" id="{256E50CE-3247-CD49-BCAE-ECA0E995B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EFFEC05-3554-BD7C-6695-C56D96377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5F53F7-1F6B-4EA0-96CF-8CA43A0CF464}" type="slidenum">
              <a:rPr kumimoji="1" lang="ja-JP" altLang="en-US" smtClean="0"/>
              <a:t>‹#›</a:t>
            </a:fld>
            <a:endParaRPr kumimoji="1" lang="ja-JP" altLang="en-US"/>
          </a:p>
        </p:txBody>
      </p:sp>
    </p:spTree>
    <p:extLst>
      <p:ext uri="{BB962C8B-B14F-4D97-AF65-F5344CB8AC3E}">
        <p14:creationId xmlns:p14="http://schemas.microsoft.com/office/powerpoint/2010/main" val="18879011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accent1"/>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538576864"/>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laws.e-gov.go.jp/law/322AC0000000049#:~:text=%EF%BC%88%E5%9D%87%E7%AD%89%E5%BE%85%E9%81%87%EF%BC%89-,%E7%AC%AC%E4%B8%89%E6%9D%A1,-%E4%BD%BF%E7%94%A8%E8%80%85%E3%81%AF%E3%80%81%E5%8A%B4%E5%83%8D" TargetMode="External"/><Relationship Id="rId3" Type="http://schemas.openxmlformats.org/officeDocument/2006/relationships/hyperlink" Target="https://laws.e-gov.go.jp/law/405AC0000000076#:~:text=%E5%BE%85%E9%81%87%E3%81%AE%E7%A6%81%E6%AD%A2%EF%BC%89-,%E7%AC%AC%E5%85%AB%E6%9D%A1,-%E4%BA%8B%E6%A5%AD%E4%B8%BB%E3%81%AF%E3%80%81%E3%81%9D%E3%81%AE" TargetMode="External"/><Relationship Id="rId7" Type="http://schemas.openxmlformats.org/officeDocument/2006/relationships/hyperlink" Target="https://laws.e-gov.go.jp/law/321CONSTITUTION#:~:text=%E5%BF%85%E8%A6%81%E3%81%A8%E3%81%99%E3%82%8B%E3%80%82-,%E7%AC%AC%E5%8D%81%E5%9B%9B%E6%9D%A1,-%E3%81%99%E3%81%B9%E3%81%A6%E5%9B%BD%E6%B0%91%E3%81%A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laws.e-gov.go.jp/law/129AC0000000089#:~:text=%E4%B8%8D%E6%B3%95%E8%A1%8C%E7%82%BA%E3%81%AB%E3%82%88%E3%82%8B%E6%90%8D%E5%AE%B3%E8%B3%A0%E5%84%9F%EF%BC%89-,%E7%AC%AC%E4%B8%83%E7%99%BE%E4%B9%9D%E6%9D%A1,-%E6%95%85%E6%84%8F%E5%8F%88%E3%81%AF%E9%81%8E%E5%A4%B1" TargetMode="External"/><Relationship Id="rId5" Type="http://schemas.openxmlformats.org/officeDocument/2006/relationships/hyperlink" Target="https://laws.e-gov.go.jp/law/129AC0000000089#:~:text=%EF%BC%88%E5%85%AC%E5%BA%8F%E8%89%AF%E4%BF%97%EF%BC%89-,%E7%AC%AC%E4%B9%9D%E5%8D%81%E6%9D%A1,-%E5%85%AC%E3%81%AE%E7%A7%A9%E5%BA%8F" TargetMode="External"/><Relationship Id="rId10" Type="http://schemas.openxmlformats.org/officeDocument/2006/relationships/hyperlink" Target="https://laws.e-gov.go.jp/law/419AC0000000128#:~:text=%E3%81%AE%E6%9B%B4%E6%96%B0%E7%AD%89%EF%BC%89-,%E7%AC%AC%E5%8D%81%E4%B9%9D%E6%9D%A1,-%E6%9C%89%E6%9C%9F%E5%8A%B4%E5%83%8D" TargetMode="External"/><Relationship Id="rId4" Type="http://schemas.openxmlformats.org/officeDocument/2006/relationships/hyperlink" Target="https://laws.e-gov.go.jp/law/360AC0000000088#:~:text=%E3%81%AE%E7%A6%81%E6%AD%A2%E7%AD%89%EF%BC%89-,%E7%AC%AC%E4%B8%89%E5%8D%81%E6%9D%A1%E3%81%AE%E4%B8%89,-%E6%B4%BE%E9%81%A3%E5%85%83%E4%BA%8B%E6%A5%AD%E4%B8%BB" TargetMode="External"/><Relationship Id="rId9" Type="http://schemas.openxmlformats.org/officeDocument/2006/relationships/hyperlink" Target="https://laws.e-gov.go.jp/law/419AC0000000128#:~:text=%EF%BC%88%E8%A7%A3%E9%9B%87%EF%BC%89-,%E7%AC%AC%E5%8D%81%E5%85%AD%E6%9D%A1,-%E8%A7%A3%E9%9B%87%E3%81%AF%E3%80%81%E5%AE%A2%E8%A6%B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s://pixabay.com/ja/%E3%82%A2%E3%83%AB%E3%83%8E%E5%B7%9D-%E3%83%95%E3%82%A3%E3%83%AC%E3%83%B3%E3%83%84%E3%82%A7-%E3%83%B4%E3%82%A7%E3%83%83%E3%82%AD%E3%82%AA%E6%A9%8B-%E3%82%A4%E3%82%BF%E3%83%AA%E3%82%A2-%E5%B7%9D-%E3%83%96%E3%83%AA%E3%83%83%E3%82%B8-202241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laws.e-gov.go.jp/law/322AC0000000049#:~:text=%E3%81%AE%E4%BE%8B%E3%81%AB%E3%82%88%E3%82%8B%E3%80%82-,%E7%AC%AC%E7%99%BE%E5%8D%81%E4%B9%9D%E6%9D%A1,-%E6%AC%A1%E3%81%AE%E5%90%84%E5%8F%B7"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www.mhlw.go.jp/wp/hakusyo/kaigai/09/pdf/teirei/t069~071.pdf"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hyperlink" Target="https://ecodb.net/exec/trans_country.php?type=WEO&amp;d=LE&amp;c1=IT&amp;c2=JP&amp;s=&amp;e=" TargetMode="External"/><Relationship Id="rId4" Type="http://schemas.openxmlformats.org/officeDocument/2006/relationships/hyperlink" Target="https://www.jil.go.jp/kokunai/statistics/databook/2024/02/d2024_2T-13-1.pdf"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hyperlink" Target="https://lovdata.no/NLE/lov/2005-06-17-62/&#167;10-6" TargetMode="External"/><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lovdata.no/NLE/lov/1988-04-29-21/&#167;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10;&#10;中程度の精度で自動的に生成された説明">
            <a:extLst>
              <a:ext uri="{FF2B5EF4-FFF2-40B4-BE49-F238E27FC236}">
                <a16:creationId xmlns:a16="http://schemas.microsoft.com/office/drawing/2014/main" id="{B5883109-53B4-C4C7-2388-1C2364595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7192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173B898-7B5E-8EA7-F0D7-89B92140FCC1}"/>
              </a:ext>
            </a:extLst>
          </p:cNvPr>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717494" y="6242267"/>
            <a:ext cx="352425" cy="584775"/>
          </a:xfrm>
          <a:prstGeom prst="rect">
            <a:avLst/>
          </a:prstGeom>
          <a:noFill/>
        </p:spPr>
        <p:txBody>
          <a:bodyPr wrap="square" rtlCol="0">
            <a:spAutoFit/>
          </a:bodyPr>
          <a:lstStyle/>
          <a:p>
            <a:r>
              <a:rPr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7</a:t>
            </a:r>
            <a:endParaRPr kumimoji="1"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endParaRPr>
          </a:p>
        </p:txBody>
      </p:sp>
      <p:sp>
        <p:nvSpPr>
          <p:cNvPr id="2" name="テキスト ボックス 1">
            <a:extLst>
              <a:ext uri="{FF2B5EF4-FFF2-40B4-BE49-F238E27FC236}">
                <a16:creationId xmlns:a16="http://schemas.microsoft.com/office/drawing/2014/main" id="{BB41FC41-575F-17B2-DD81-47832BEC44EC}"/>
              </a:ext>
            </a:extLst>
          </p:cNvPr>
          <p:cNvSpPr txBox="1"/>
          <p:nvPr/>
        </p:nvSpPr>
        <p:spPr>
          <a:xfrm>
            <a:off x="596265" y="204346"/>
            <a:ext cx="10999469" cy="523220"/>
          </a:xfrm>
          <a:prstGeom prst="rect">
            <a:avLst/>
          </a:prstGeom>
          <a:noFill/>
        </p:spPr>
        <p:txBody>
          <a:bodyPr wrap="square" spcCol="324000" rtlCol="0">
            <a:spAutoFit/>
          </a:bodyPr>
          <a:lstStyle/>
          <a:p>
            <a:pPr algn="ct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労働者総数が増加するにつれ非正規労働者の割合も大きくなっている</a:t>
            </a:r>
          </a:p>
        </p:txBody>
      </p:sp>
      <p:pic>
        <p:nvPicPr>
          <p:cNvPr id="14" name="図 13" descr="グラフ&#10;&#10;自動的に生成された説明">
            <a:extLst>
              <a:ext uri="{FF2B5EF4-FFF2-40B4-BE49-F238E27FC236}">
                <a16:creationId xmlns:a16="http://schemas.microsoft.com/office/drawing/2014/main" id="{FA8BBB33-E300-072C-4D19-AC5B9AD61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566" y="943819"/>
            <a:ext cx="7430774" cy="5143060"/>
          </a:xfrm>
          <a:prstGeom prst="rect">
            <a:avLst/>
          </a:prstGeom>
          <a:ln w="25400">
            <a:solidFill>
              <a:schemeClr val="tx1">
                <a:lumMod val="75000"/>
                <a:lumOff val="25000"/>
              </a:schemeClr>
            </a:solidFill>
          </a:ln>
        </p:spPr>
      </p:pic>
      <p:grpSp>
        <p:nvGrpSpPr>
          <p:cNvPr id="25" name="グループ化 24">
            <a:extLst>
              <a:ext uri="{FF2B5EF4-FFF2-40B4-BE49-F238E27FC236}">
                <a16:creationId xmlns:a16="http://schemas.microsoft.com/office/drawing/2014/main" id="{59B1C76B-AE19-4729-23CF-71409F47E8E1}"/>
              </a:ext>
            </a:extLst>
          </p:cNvPr>
          <p:cNvGrpSpPr/>
          <p:nvPr/>
        </p:nvGrpSpPr>
        <p:grpSpPr>
          <a:xfrm>
            <a:off x="4752735" y="6262379"/>
            <a:ext cx="6610435" cy="544550"/>
            <a:chOff x="4721140" y="6273044"/>
            <a:chExt cx="6610435" cy="544550"/>
          </a:xfrm>
        </p:grpSpPr>
        <p:sp>
          <p:nvSpPr>
            <p:cNvPr id="16" name="テキスト ボックス 15">
              <a:extLst>
                <a:ext uri="{FF2B5EF4-FFF2-40B4-BE49-F238E27FC236}">
                  <a16:creationId xmlns:a16="http://schemas.microsoft.com/office/drawing/2014/main" id="{A31A7332-3074-FC7C-662A-E5A8327793A0}"/>
                </a:ext>
              </a:extLst>
            </p:cNvPr>
            <p:cNvSpPr txBox="1"/>
            <p:nvPr/>
          </p:nvSpPr>
          <p:spPr>
            <a:xfrm>
              <a:off x="4721140" y="6273044"/>
              <a:ext cx="6561933" cy="261610"/>
            </a:xfrm>
            <a:prstGeom prst="rect">
              <a:avLst/>
            </a:prstGeom>
            <a:noFill/>
          </p:spPr>
          <p:txBody>
            <a:bodyPr wrap="square" spcCol="324000" rtlCol="0">
              <a:spAutoFit/>
            </a:bodyPr>
            <a:lstStyle/>
            <a:p>
              <a:pPr algn="ctr"/>
              <a:r>
                <a:rPr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出典：厚生労働省「「非正規雇用」の現状と課題」より抜粋</a:t>
              </a:r>
              <a:endParaRPr lang="en-US" altLang="ja-JP"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18" name="テキスト ボックス 17">
              <a:extLst>
                <a:ext uri="{FF2B5EF4-FFF2-40B4-BE49-F238E27FC236}">
                  <a16:creationId xmlns:a16="http://schemas.microsoft.com/office/drawing/2014/main" id="{0AB0D102-B823-EA36-0917-CC073B35279F}"/>
                </a:ext>
              </a:extLst>
            </p:cNvPr>
            <p:cNvSpPr txBox="1"/>
            <p:nvPr/>
          </p:nvSpPr>
          <p:spPr>
            <a:xfrm>
              <a:off x="4769642" y="6479040"/>
              <a:ext cx="6561933" cy="338554"/>
            </a:xfrm>
            <a:prstGeom prst="rect">
              <a:avLst/>
            </a:prstGeom>
            <a:noFill/>
          </p:spPr>
          <p:txBody>
            <a:bodyPr wrap="square" spcCol="324000" rtlCol="0">
              <a:spAutoFit/>
            </a:bodyPr>
            <a:lstStyle/>
            <a:p>
              <a:pPr algn="r"/>
              <a:r>
                <a:rPr kumimoji="1" lang="en-US" altLang="ja-JP" sz="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a:t>
              </a:r>
              <a:r>
                <a:rPr kumimoji="1" lang="ja-JP" altLang="en-US" sz="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なお、資料出所につき総務省「労働力調査（特別調査）」（</a:t>
              </a:r>
              <a:r>
                <a:rPr kumimoji="1" lang="en-US" altLang="ja-JP" sz="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~1999</a:t>
              </a:r>
              <a:r>
                <a:rPr kumimoji="1" lang="ja-JP" altLang="en-US" sz="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a:t>
              </a:r>
              <a:endParaRPr kumimoji="1" lang="en-US" altLang="ja-JP" sz="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r"/>
              <a:r>
                <a:rPr kumimoji="1" lang="ja-JP" altLang="en-US" sz="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「労働力調査（詳細調査）」（</a:t>
              </a:r>
              <a:r>
                <a:rPr kumimoji="1" lang="en-US" altLang="ja-JP" sz="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2004~</a:t>
              </a:r>
              <a:r>
                <a:rPr kumimoji="1" lang="ja-JP" altLang="en-US" sz="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a:t>
              </a:r>
            </a:p>
          </p:txBody>
        </p:sp>
      </p:grpSp>
      <p:sp>
        <p:nvSpPr>
          <p:cNvPr id="20" name="テキスト ボックス 19">
            <a:extLst>
              <a:ext uri="{FF2B5EF4-FFF2-40B4-BE49-F238E27FC236}">
                <a16:creationId xmlns:a16="http://schemas.microsoft.com/office/drawing/2014/main" id="{70811E43-4087-A6D4-0152-3217D7BFF04F}"/>
              </a:ext>
            </a:extLst>
          </p:cNvPr>
          <p:cNvSpPr txBox="1"/>
          <p:nvPr/>
        </p:nvSpPr>
        <p:spPr>
          <a:xfrm>
            <a:off x="74453" y="1914911"/>
            <a:ext cx="4268113" cy="1661993"/>
          </a:xfrm>
          <a:prstGeom prst="rect">
            <a:avLst/>
          </a:prstGeom>
          <a:noFill/>
        </p:spPr>
        <p:txBody>
          <a:bodyPr wrap="square" spcCol="324000" rtlCol="0">
            <a:spAutoFit/>
          </a:bodyPr>
          <a:lstStyle/>
          <a:p>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右図の労働者数推移を示すグラフからは、</a:t>
            </a:r>
            <a:endPar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2023</a:t>
            </a:r>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年時点において、非正規労働者の割合が</a:t>
            </a:r>
            <a:endPar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kumimoji="1"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全体の</a:t>
            </a:r>
            <a:r>
              <a:rPr kumimoji="1" lang="en-US" altLang="ja-JP"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4</a:t>
            </a:r>
            <a:r>
              <a:rPr kumimoji="1" lang="ja-JP" altLang="en-US"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割弱</a:t>
            </a:r>
            <a:r>
              <a:rPr kumimoji="1"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を占めていることがわかる</a:t>
            </a:r>
            <a:endParaRPr kumimoji="1"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endPar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kumimoji="1"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このことからわかる通り、</a:t>
            </a:r>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非正規雇用を取り巻く</a:t>
            </a:r>
            <a:endPar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諸問題は決して一部の限られた人のみが直面する</a:t>
            </a:r>
            <a:endPar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問題ではなく、社会的にも重大な問題となっている</a:t>
            </a:r>
            <a:endPar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26" name="テキスト ボックス 25">
            <a:extLst>
              <a:ext uri="{FF2B5EF4-FFF2-40B4-BE49-F238E27FC236}">
                <a16:creationId xmlns:a16="http://schemas.microsoft.com/office/drawing/2014/main" id="{363E3206-422A-796D-10FB-1F37BFAFC54F}"/>
              </a:ext>
            </a:extLst>
          </p:cNvPr>
          <p:cNvSpPr txBox="1"/>
          <p:nvPr/>
        </p:nvSpPr>
        <p:spPr>
          <a:xfrm>
            <a:off x="74453" y="4309512"/>
            <a:ext cx="4268113" cy="584775"/>
          </a:xfrm>
          <a:prstGeom prst="rect">
            <a:avLst/>
          </a:prstGeom>
          <a:noFill/>
        </p:spPr>
        <p:txBody>
          <a:bodyPr wrap="square" spcCol="324000" rtlCol="0">
            <a:spAutoFit/>
          </a:bodyPr>
          <a:lstStyle/>
          <a:p>
            <a:r>
              <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10</a:t>
            </a:r>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年以上前から、</a:t>
            </a:r>
            <a:r>
              <a:rPr lang="en-US" altLang="ja-JP" b="1" dirty="0">
                <a:ln w="12700">
                  <a:noFill/>
                  <a:prstDash val="solid"/>
                </a:ln>
                <a:solidFill>
                  <a:srgbClr val="D9D9D9"/>
                </a:solidFill>
                <a:effectLst>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3</a:t>
            </a:r>
            <a:r>
              <a:rPr lang="ja-JP" altLang="en-US" b="1" dirty="0">
                <a:ln w="12700">
                  <a:noFill/>
                  <a:prstDash val="solid"/>
                </a:ln>
                <a:solidFill>
                  <a:srgbClr val="D9D9D9"/>
                </a:solidFill>
                <a:effectLst>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人に</a:t>
            </a:r>
            <a:r>
              <a:rPr lang="en-US" altLang="ja-JP" b="1" dirty="0">
                <a:ln w="12700">
                  <a:noFill/>
                  <a:prstDash val="solid"/>
                </a:ln>
                <a:solidFill>
                  <a:srgbClr val="D9D9D9"/>
                </a:solidFill>
                <a:effectLst>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1</a:t>
            </a:r>
            <a:r>
              <a:rPr lang="ja-JP" altLang="en-US" b="1" dirty="0">
                <a:ln w="12700">
                  <a:noFill/>
                  <a:prstDash val="solid"/>
                </a:ln>
                <a:solidFill>
                  <a:srgbClr val="D9D9D9"/>
                </a:solidFill>
                <a:effectLst>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人は非正規雇用</a:t>
            </a:r>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で</a:t>
            </a:r>
            <a:endPar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働いている状態にある</a:t>
            </a:r>
            <a:endPar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grpSp>
        <p:nvGrpSpPr>
          <p:cNvPr id="49" name="グループ化 48">
            <a:extLst>
              <a:ext uri="{FF2B5EF4-FFF2-40B4-BE49-F238E27FC236}">
                <a16:creationId xmlns:a16="http://schemas.microsoft.com/office/drawing/2014/main" id="{C940BA07-FE75-86ED-E5DB-BE15ECA76938}"/>
              </a:ext>
            </a:extLst>
          </p:cNvPr>
          <p:cNvGrpSpPr/>
          <p:nvPr/>
        </p:nvGrpSpPr>
        <p:grpSpPr>
          <a:xfrm>
            <a:off x="164506" y="5116901"/>
            <a:ext cx="3721741" cy="1629180"/>
            <a:chOff x="-137160" y="5275349"/>
            <a:chExt cx="3721741" cy="1629180"/>
          </a:xfrm>
        </p:grpSpPr>
        <p:pic>
          <p:nvPicPr>
            <p:cNvPr id="45" name="図 44" descr="光 が含まれている画像&#10;&#10;自動的に生成された説明">
              <a:extLst>
                <a:ext uri="{FF2B5EF4-FFF2-40B4-BE49-F238E27FC236}">
                  <a16:creationId xmlns:a16="http://schemas.microsoft.com/office/drawing/2014/main" id="{AD921662-E8A5-D43A-7357-289BDBC99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 y="5275349"/>
              <a:ext cx="1623060" cy="1623060"/>
            </a:xfrm>
            <a:prstGeom prst="rect">
              <a:avLst/>
            </a:prstGeom>
          </p:spPr>
        </p:pic>
        <p:pic>
          <p:nvPicPr>
            <p:cNvPr id="46" name="図 45" descr="光 が含まれている画像&#10;&#10;自動的に生成された説明">
              <a:extLst>
                <a:ext uri="{FF2B5EF4-FFF2-40B4-BE49-F238E27FC236}">
                  <a16:creationId xmlns:a16="http://schemas.microsoft.com/office/drawing/2014/main" id="{7A65E193-21FC-6740-5D0B-371957BD5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180" y="5275349"/>
              <a:ext cx="1623060" cy="1623060"/>
            </a:xfrm>
            <a:prstGeom prst="rect">
              <a:avLst/>
            </a:prstGeom>
          </p:spPr>
        </p:pic>
        <p:pic>
          <p:nvPicPr>
            <p:cNvPr id="48" name="図 47">
              <a:extLst>
                <a:ext uri="{FF2B5EF4-FFF2-40B4-BE49-F238E27FC236}">
                  <a16:creationId xmlns:a16="http://schemas.microsoft.com/office/drawing/2014/main" id="{098A76B1-6D04-8AAD-8181-5F9A7DFAF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1520" y="5281468"/>
              <a:ext cx="1623061" cy="1623061"/>
            </a:xfrm>
            <a:prstGeom prst="rect">
              <a:avLst/>
            </a:prstGeom>
          </p:spPr>
        </p:pic>
      </p:grpSp>
    </p:spTree>
    <p:extLst>
      <p:ext uri="{BB962C8B-B14F-4D97-AF65-F5344CB8AC3E}">
        <p14:creationId xmlns:p14="http://schemas.microsoft.com/office/powerpoint/2010/main" val="1665854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173B898-7B5E-8EA7-F0D7-89B92140FCC1}"/>
              </a:ext>
            </a:extLst>
          </p:cNvPr>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717494" y="6242267"/>
            <a:ext cx="352425" cy="584775"/>
          </a:xfrm>
          <a:prstGeom prst="rect">
            <a:avLst/>
          </a:prstGeom>
          <a:noFill/>
        </p:spPr>
        <p:txBody>
          <a:bodyPr wrap="square" rtlCol="0">
            <a:spAutoFit/>
          </a:bodyPr>
          <a:lstStyle/>
          <a:p>
            <a:r>
              <a:rPr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8</a:t>
            </a:r>
            <a:endParaRPr kumimoji="1"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endParaRPr>
          </a:p>
        </p:txBody>
      </p:sp>
      <p:sp>
        <p:nvSpPr>
          <p:cNvPr id="3" name="テキスト ボックス 2">
            <a:extLst>
              <a:ext uri="{FF2B5EF4-FFF2-40B4-BE49-F238E27FC236}">
                <a16:creationId xmlns:a16="http://schemas.microsoft.com/office/drawing/2014/main" id="{C87F0F54-C53C-054E-01EB-9C49AEAB5F36}"/>
              </a:ext>
            </a:extLst>
          </p:cNvPr>
          <p:cNvSpPr txBox="1"/>
          <p:nvPr/>
        </p:nvSpPr>
        <p:spPr>
          <a:xfrm>
            <a:off x="596265" y="147196"/>
            <a:ext cx="10999469" cy="954107"/>
          </a:xfrm>
          <a:prstGeom prst="rect">
            <a:avLst/>
          </a:prstGeom>
          <a:noFill/>
        </p:spPr>
        <p:txBody>
          <a:bodyPr wrap="square" spcCol="324000" rtlCol="0">
            <a:spAutoFit/>
          </a:bodyPr>
          <a:lstStyle/>
          <a:p>
            <a:pPr algn="ctr"/>
            <a:r>
              <a:rPr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日本では正規・非正規労働者間の待遇格差是正のために</a:t>
            </a:r>
            <a:endParaRPr lang="en-US" altLang="ja-JP"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どのような</a:t>
            </a:r>
            <a:r>
              <a:rPr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法規定をおいているか</a:t>
            </a:r>
            <a:endPar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grpSp>
        <p:nvGrpSpPr>
          <p:cNvPr id="28" name="グループ化 27">
            <a:extLst>
              <a:ext uri="{FF2B5EF4-FFF2-40B4-BE49-F238E27FC236}">
                <a16:creationId xmlns:a16="http://schemas.microsoft.com/office/drawing/2014/main" id="{B3493B34-ED56-BD74-A556-275DA95AAC68}"/>
              </a:ext>
            </a:extLst>
          </p:cNvPr>
          <p:cNvGrpSpPr/>
          <p:nvPr/>
        </p:nvGrpSpPr>
        <p:grpSpPr>
          <a:xfrm>
            <a:off x="1460500" y="1281551"/>
            <a:ext cx="3905250" cy="5545491"/>
            <a:chOff x="596265" y="1281730"/>
            <a:chExt cx="3905250" cy="5545491"/>
          </a:xfrm>
        </p:grpSpPr>
        <p:sp>
          <p:nvSpPr>
            <p:cNvPr id="5" name="四角形: 角を丸くする 4">
              <a:extLst>
                <a:ext uri="{FF2B5EF4-FFF2-40B4-BE49-F238E27FC236}">
                  <a16:creationId xmlns:a16="http://schemas.microsoft.com/office/drawing/2014/main" id="{E037F6C8-9B6D-004F-FA71-F150F5EBDD9E}"/>
                </a:ext>
              </a:extLst>
            </p:cNvPr>
            <p:cNvSpPr/>
            <p:nvPr/>
          </p:nvSpPr>
          <p:spPr>
            <a:xfrm>
              <a:off x="596265" y="1281730"/>
              <a:ext cx="3905250" cy="4960537"/>
            </a:xfrm>
            <a:prstGeom prst="roundRect">
              <a:avLst/>
            </a:prstGeom>
            <a:noFill/>
            <a:ln w="25400">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046E24DF-1C7C-C2D5-D224-283887EABB56}"/>
                </a:ext>
              </a:extLst>
            </p:cNvPr>
            <p:cNvSpPr/>
            <p:nvPr/>
          </p:nvSpPr>
          <p:spPr>
            <a:xfrm>
              <a:off x="805256" y="4140398"/>
              <a:ext cx="3471470" cy="1930201"/>
            </a:xfrm>
            <a:prstGeom prst="roundRect">
              <a:avLst/>
            </a:prstGeom>
            <a:solidFill>
              <a:srgbClr val="D9D9D9">
                <a:alpha val="50000"/>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9D9D9"/>
                </a:solidFill>
              </a:endParaRPr>
            </a:p>
          </p:txBody>
        </p:sp>
        <p:sp>
          <p:nvSpPr>
            <p:cNvPr id="10" name="テキスト ボックス 9">
              <a:extLst>
                <a:ext uri="{FF2B5EF4-FFF2-40B4-BE49-F238E27FC236}">
                  <a16:creationId xmlns:a16="http://schemas.microsoft.com/office/drawing/2014/main" id="{4F830A28-B541-884C-4C3F-74E347EB4769}"/>
                </a:ext>
              </a:extLst>
            </p:cNvPr>
            <p:cNvSpPr txBox="1"/>
            <p:nvPr/>
          </p:nvSpPr>
          <p:spPr>
            <a:xfrm>
              <a:off x="896587" y="6304001"/>
              <a:ext cx="3304604" cy="523220"/>
            </a:xfrm>
            <a:prstGeom prst="rect">
              <a:avLst/>
            </a:prstGeom>
            <a:noFill/>
          </p:spPr>
          <p:txBody>
            <a:bodyPr wrap="square" spcCol="324000" rtlCol="0">
              <a:spAutoFit/>
            </a:bodyPr>
            <a:lstStyle/>
            <a:p>
              <a:pPr algn="ctr"/>
              <a:r>
                <a:rPr kumimoji="1" lang="ja-JP" altLang="en-US" sz="2800" b="1" dirty="0">
                  <a:ln w="12700">
                    <a:noFill/>
                    <a:prstDash val="solid"/>
                  </a:ln>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賃金格差</a:t>
              </a:r>
            </a:p>
          </p:txBody>
        </p:sp>
        <p:sp>
          <p:nvSpPr>
            <p:cNvPr id="12" name="テキスト ボックス 11">
              <a:extLst>
                <a:ext uri="{FF2B5EF4-FFF2-40B4-BE49-F238E27FC236}">
                  <a16:creationId xmlns:a16="http://schemas.microsoft.com/office/drawing/2014/main" id="{8A8A5B5F-3BD9-76D9-DA1B-BA27A2FF3F8B}"/>
                </a:ext>
              </a:extLst>
            </p:cNvPr>
            <p:cNvSpPr txBox="1"/>
            <p:nvPr/>
          </p:nvSpPr>
          <p:spPr>
            <a:xfrm>
              <a:off x="833315" y="4568782"/>
              <a:ext cx="3443412" cy="1447205"/>
            </a:xfrm>
            <a:prstGeom prst="roundRect">
              <a:avLst/>
            </a:prstGeom>
            <a:noFill/>
            <a:ln w="19050">
              <a:noFill/>
            </a:ln>
          </p:spPr>
          <p:txBody>
            <a:bodyPr wrap="square" spcCol="324000" rtlCol="0">
              <a:spAutoFit/>
            </a:bodyPr>
            <a:lstStyle/>
            <a:p>
              <a:pPr>
                <a:spcAft>
                  <a:spcPts val="600"/>
                </a:spcAft>
              </a:pPr>
              <a:r>
                <a:rPr kumimoji="1" lang="ja-JP" altLang="en-US"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パートタイム有期法</a:t>
              </a:r>
              <a:r>
                <a:rPr kumimoji="1"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8</a:t>
              </a:r>
              <a:r>
                <a:rPr kumimoji="1" lang="ja-JP" altLang="en-US"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条・</a:t>
              </a:r>
              <a:r>
                <a:rPr kumimoji="1"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9</a:t>
              </a:r>
              <a:r>
                <a:rPr kumimoji="1" lang="ja-JP" altLang="en-US"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条 </a:t>
              </a:r>
              <a:r>
                <a:rPr kumimoji="1" lang="en-US" altLang="ja-JP" sz="1600" b="1" baseline="50000"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3"/>
                </a:rPr>
                <a:t>e-gov</a:t>
              </a:r>
              <a:endParaRPr kumimoji="1"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lang="ja-JP" altLang="en-US"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労働者派遣法</a:t>
              </a:r>
              <a:endParaRPr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indent="28575">
                <a:spcAft>
                  <a:spcPts val="600"/>
                </a:spcAft>
              </a:pPr>
              <a:r>
                <a:rPr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a:t>
              </a:r>
              <a:r>
                <a:rPr lang="ja-JP" altLang="en-US"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a:t>
              </a:r>
              <a:r>
                <a:rPr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30</a:t>
              </a:r>
              <a:r>
                <a:rPr lang="ja-JP" altLang="en-US"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条の</a:t>
              </a:r>
              <a:r>
                <a:rPr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3</a:t>
              </a:r>
              <a:r>
                <a:rPr lang="ja-JP" altLang="en-US"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a:t>
              </a:r>
              <a:r>
                <a:rPr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30</a:t>
              </a:r>
              <a:r>
                <a:rPr lang="ja-JP" altLang="en-US"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条の</a:t>
              </a:r>
              <a:r>
                <a:rPr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4</a:t>
              </a:r>
              <a:r>
                <a:rPr lang="en-US" altLang="ja-JP" sz="1600" b="1" baseline="50000"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a:t>
              </a:r>
              <a:r>
                <a:rPr kumimoji="1" lang="en-US" altLang="ja-JP" sz="1600" b="1" baseline="50000"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4"/>
                </a:rPr>
                <a:t>e-gov</a:t>
              </a:r>
              <a:endParaRPr kumimoji="1" lang="en-US" altLang="ja-JP"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r">
                <a:spcAft>
                  <a:spcPts val="600"/>
                </a:spcAft>
              </a:pPr>
              <a:r>
                <a:rPr kumimoji="1" lang="ja-JP" altLang="en-US" sz="1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など</a:t>
              </a:r>
            </a:p>
          </p:txBody>
        </p:sp>
        <p:sp>
          <p:nvSpPr>
            <p:cNvPr id="15" name="四角形: 角を丸くする 14">
              <a:extLst>
                <a:ext uri="{FF2B5EF4-FFF2-40B4-BE49-F238E27FC236}">
                  <a16:creationId xmlns:a16="http://schemas.microsoft.com/office/drawing/2014/main" id="{8A38E60D-D94D-CD73-9D53-1B0DF20FB67D}"/>
                </a:ext>
              </a:extLst>
            </p:cNvPr>
            <p:cNvSpPr/>
            <p:nvPr/>
          </p:nvSpPr>
          <p:spPr>
            <a:xfrm>
              <a:off x="805256" y="1529529"/>
              <a:ext cx="3471470" cy="1778448"/>
            </a:xfrm>
            <a:prstGeom prst="roundRect">
              <a:avLst/>
            </a:prstGeom>
            <a:solidFill>
              <a:srgbClr val="D9D9D9">
                <a:alpha val="50000"/>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9D9D9"/>
                </a:solidFill>
              </a:endParaRPr>
            </a:p>
          </p:txBody>
        </p:sp>
        <p:sp>
          <p:nvSpPr>
            <p:cNvPr id="13" name="テキスト ボックス 12">
              <a:extLst>
                <a:ext uri="{FF2B5EF4-FFF2-40B4-BE49-F238E27FC236}">
                  <a16:creationId xmlns:a16="http://schemas.microsoft.com/office/drawing/2014/main" id="{6ECB421A-B324-6E53-D90D-0BAE1EEBB61A}"/>
                </a:ext>
              </a:extLst>
            </p:cNvPr>
            <p:cNvSpPr txBox="1"/>
            <p:nvPr/>
          </p:nvSpPr>
          <p:spPr>
            <a:xfrm>
              <a:off x="870230" y="1967980"/>
              <a:ext cx="3560810" cy="800219"/>
            </a:xfrm>
            <a:prstGeom prst="roundRect">
              <a:avLst/>
            </a:prstGeom>
            <a:noFill/>
            <a:ln w="19050">
              <a:noFill/>
            </a:ln>
          </p:spPr>
          <p:txBody>
            <a:bodyPr wrap="square" spcCol="324000" rtlCol="0">
              <a:spAutoFit/>
            </a:bodyPr>
            <a:lstStyle/>
            <a:p>
              <a:pPr>
                <a:spcAft>
                  <a:spcPts val="600"/>
                </a:spcAft>
              </a:pP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公序良俗（</a:t>
              </a:r>
              <a:r>
                <a:rPr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90</a:t>
              </a:r>
              <a:r>
                <a:rPr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条</a:t>
              </a: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a:t>
              </a:r>
              <a:r>
                <a:rPr kumimoji="1" lang="en-US" altLang="ja-JP" sz="1400" b="1" baseline="50000"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5"/>
                </a:rPr>
                <a:t>e-gov</a:t>
              </a:r>
              <a:endParaRPr kumimoji="1" lang="en-US" altLang="ja-JP" sz="1400" b="1" baseline="50000"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不法行為（</a:t>
              </a:r>
              <a:r>
                <a:rPr kumimoji="1"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709</a:t>
              </a: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条）  </a:t>
              </a:r>
              <a:r>
                <a:rPr kumimoji="1" lang="en-US" altLang="ja-JP" sz="1400" b="1" baseline="50000"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6"/>
                </a:rPr>
                <a:t>e-gov</a:t>
              </a:r>
              <a:endPar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22" name="テキスト ボックス 21">
              <a:extLst>
                <a:ext uri="{FF2B5EF4-FFF2-40B4-BE49-F238E27FC236}">
                  <a16:creationId xmlns:a16="http://schemas.microsoft.com/office/drawing/2014/main" id="{C181F386-11B1-475E-278E-971D5F3A2C9D}"/>
                </a:ext>
              </a:extLst>
            </p:cNvPr>
            <p:cNvSpPr txBox="1"/>
            <p:nvPr/>
          </p:nvSpPr>
          <p:spPr>
            <a:xfrm>
              <a:off x="974710" y="2705397"/>
              <a:ext cx="3148358" cy="482977"/>
            </a:xfrm>
            <a:prstGeom prst="roundRect">
              <a:avLst>
                <a:gd name="adj" fmla="val 5503"/>
              </a:avLst>
            </a:prstGeom>
            <a:solidFill>
              <a:schemeClr val="bg1">
                <a:alpha val="75000"/>
              </a:schemeClr>
            </a:solidFill>
            <a:ln w="19050">
              <a:noFill/>
            </a:ln>
          </p:spPr>
          <p:txBody>
            <a:bodyPr wrap="square" spcCol="324000" rtlCol="0">
              <a:spAutoFit/>
            </a:bodyPr>
            <a:lstStyle/>
            <a:p>
              <a:pPr>
                <a:spcAft>
                  <a:spcPts val="600"/>
                </a:spcAft>
              </a:pPr>
              <a:r>
                <a:rPr lang="ja-JP" altLang="en-US"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7"/>
                </a:rPr>
                <a:t>憲法</a:t>
              </a:r>
              <a:r>
                <a:rPr lang="en-US" altLang="ja-JP"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7"/>
                </a:rPr>
                <a:t>14</a:t>
              </a:r>
              <a:r>
                <a:rPr lang="ja-JP" altLang="en-US"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7"/>
                </a:rPr>
                <a:t>条</a:t>
              </a:r>
              <a:r>
                <a:rPr lang="ja-JP" altLang="en-US"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a:t>
              </a:r>
              <a:r>
                <a:rPr lang="ja-JP" altLang="en-US"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8"/>
                </a:rPr>
                <a:t>労働基準法</a:t>
              </a:r>
              <a:r>
                <a:rPr lang="en-US" altLang="ja-JP"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8"/>
                </a:rPr>
                <a:t>3</a:t>
              </a:r>
              <a:r>
                <a:rPr lang="ja-JP" altLang="en-US"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8"/>
                </a:rPr>
                <a:t>・</a:t>
              </a:r>
              <a:r>
                <a:rPr lang="en-US" altLang="ja-JP"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8"/>
                </a:rPr>
                <a:t>4</a:t>
              </a:r>
              <a:r>
                <a:rPr lang="ja-JP" altLang="en-US"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8"/>
                </a:rPr>
                <a:t>条</a:t>
              </a:r>
              <a:r>
                <a:rPr lang="ja-JP" altLang="en-US"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の根底にある</a:t>
              </a:r>
              <a:endParaRPr lang="en-US" altLang="ja-JP"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kumimoji="1" lang="ja-JP" altLang="en-US" sz="1050" b="1" dirty="0">
                  <a:ln w="12700">
                    <a:noFill/>
                    <a:prstDash val="solid"/>
                  </a:ln>
                  <a:solidFill>
                    <a:srgbClr val="F2594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同一労働同一賃金原則</a:t>
              </a:r>
              <a:r>
                <a:rPr kumimoji="1" lang="ja-JP" altLang="en-US" sz="9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の成立を認めるかどうかで対立</a:t>
              </a:r>
            </a:p>
          </p:txBody>
        </p:sp>
        <p:sp>
          <p:nvSpPr>
            <p:cNvPr id="17" name="テキスト ボックス 16">
              <a:extLst>
                <a:ext uri="{FF2B5EF4-FFF2-40B4-BE49-F238E27FC236}">
                  <a16:creationId xmlns:a16="http://schemas.microsoft.com/office/drawing/2014/main" id="{8FD49BA9-AF0A-552E-8945-D87B8BE1DAC5}"/>
                </a:ext>
              </a:extLst>
            </p:cNvPr>
            <p:cNvSpPr txBox="1"/>
            <p:nvPr/>
          </p:nvSpPr>
          <p:spPr>
            <a:xfrm>
              <a:off x="650942" y="1529528"/>
              <a:ext cx="3795895" cy="442674"/>
            </a:xfrm>
            <a:prstGeom prst="roundRect">
              <a:avLst/>
            </a:prstGeom>
            <a:noFill/>
            <a:ln w="19050">
              <a:noFill/>
            </a:ln>
          </p:spPr>
          <p:txBody>
            <a:bodyPr wrap="square" spcCol="324000" rtlCol="0">
              <a:spAutoFit/>
            </a:bodyPr>
            <a:lstStyle/>
            <a:p>
              <a:pPr algn="ctr">
                <a:spcAft>
                  <a:spcPts val="600"/>
                </a:spcAft>
              </a:pPr>
              <a:r>
                <a:rPr kumimoji="1" lang="ja-JP" altLang="en-US" sz="2000" b="1" dirty="0">
                  <a:ln w="12700">
                    <a:noFill/>
                    <a:prstDash val="solid"/>
                  </a:ln>
                  <a:solidFill>
                    <a:schemeClr val="tx1">
                      <a:lumMod val="85000"/>
                      <a:lumOff val="15000"/>
                    </a:schemeClr>
                  </a:solidFill>
                  <a:effectLst>
                    <a:glow rad="101600">
                      <a:schemeClr val="bg1">
                        <a:alpha val="60000"/>
                      </a:schemeClr>
                    </a:glow>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民法の一般規定による救済</a:t>
              </a:r>
            </a:p>
          </p:txBody>
        </p:sp>
        <p:sp>
          <p:nvSpPr>
            <p:cNvPr id="23" name="十字形 22">
              <a:extLst>
                <a:ext uri="{FF2B5EF4-FFF2-40B4-BE49-F238E27FC236}">
                  <a16:creationId xmlns:a16="http://schemas.microsoft.com/office/drawing/2014/main" id="{7E6C51FC-455F-43A5-9B10-0D12A0584722}"/>
                </a:ext>
              </a:extLst>
            </p:cNvPr>
            <p:cNvSpPr/>
            <p:nvPr/>
          </p:nvSpPr>
          <p:spPr>
            <a:xfrm>
              <a:off x="2306327" y="3488225"/>
              <a:ext cx="469328" cy="469328"/>
            </a:xfrm>
            <a:prstGeom prst="plus">
              <a:avLst>
                <a:gd name="adj" fmla="val 34677"/>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41F3C169-9621-FE99-0C4A-0559A7B825A9}"/>
                </a:ext>
              </a:extLst>
            </p:cNvPr>
            <p:cNvSpPr txBox="1"/>
            <p:nvPr/>
          </p:nvSpPr>
          <p:spPr>
            <a:xfrm>
              <a:off x="663269" y="4200612"/>
              <a:ext cx="3795895" cy="442674"/>
            </a:xfrm>
            <a:prstGeom prst="roundRect">
              <a:avLst/>
            </a:prstGeom>
            <a:noFill/>
            <a:ln w="19050">
              <a:noFill/>
            </a:ln>
          </p:spPr>
          <p:txBody>
            <a:bodyPr wrap="square" spcCol="324000" rtlCol="0">
              <a:spAutoFit/>
            </a:bodyPr>
            <a:lstStyle/>
            <a:p>
              <a:pPr algn="ctr">
                <a:spcAft>
                  <a:spcPts val="600"/>
                </a:spcAft>
              </a:pPr>
              <a:r>
                <a:rPr lang="ja-JP" altLang="en-US" sz="2000" b="1" dirty="0">
                  <a:ln w="12700">
                    <a:noFill/>
                    <a:prstDash val="solid"/>
                  </a:ln>
                  <a:solidFill>
                    <a:schemeClr val="tx1">
                      <a:lumMod val="85000"/>
                      <a:lumOff val="15000"/>
                    </a:schemeClr>
                  </a:solidFill>
                  <a:effectLst>
                    <a:glow rad="101600">
                      <a:schemeClr val="bg1">
                        <a:alpha val="60000"/>
                      </a:schemeClr>
                    </a:glow>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関連法でより明示的に規定</a:t>
              </a:r>
              <a:endParaRPr kumimoji="1" lang="ja-JP" altLang="en-US" sz="2000" b="1" dirty="0">
                <a:ln w="12700">
                  <a:noFill/>
                  <a:prstDash val="solid"/>
                </a:ln>
                <a:solidFill>
                  <a:schemeClr val="tx1">
                    <a:lumMod val="85000"/>
                    <a:lumOff val="15000"/>
                  </a:schemeClr>
                </a:solidFill>
                <a:effectLst>
                  <a:glow rad="101600">
                    <a:schemeClr val="bg1">
                      <a:alpha val="60000"/>
                    </a:schemeClr>
                  </a:glow>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grpSp>
      <p:sp>
        <p:nvSpPr>
          <p:cNvPr id="42" name="四角形: 角を丸くする 41">
            <a:extLst>
              <a:ext uri="{FF2B5EF4-FFF2-40B4-BE49-F238E27FC236}">
                <a16:creationId xmlns:a16="http://schemas.microsoft.com/office/drawing/2014/main" id="{CAB055CC-949A-7CE1-BE73-4B782CC28C72}"/>
              </a:ext>
            </a:extLst>
          </p:cNvPr>
          <p:cNvSpPr/>
          <p:nvPr/>
        </p:nvSpPr>
        <p:spPr>
          <a:xfrm>
            <a:off x="6826250" y="1281551"/>
            <a:ext cx="3905250" cy="4960537"/>
          </a:xfrm>
          <a:prstGeom prst="roundRect">
            <a:avLst/>
          </a:prstGeom>
          <a:noFill/>
          <a:ln w="25400">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4E61D27-61D7-2E1C-E8DA-CBB032CF6825}"/>
              </a:ext>
            </a:extLst>
          </p:cNvPr>
          <p:cNvSpPr txBox="1"/>
          <p:nvPr/>
        </p:nvSpPr>
        <p:spPr>
          <a:xfrm>
            <a:off x="7126572" y="6303822"/>
            <a:ext cx="3304604" cy="523220"/>
          </a:xfrm>
          <a:prstGeom prst="rect">
            <a:avLst/>
          </a:prstGeom>
          <a:noFill/>
        </p:spPr>
        <p:txBody>
          <a:bodyPr wrap="square" spcCol="324000" rtlCol="0">
            <a:spAutoFit/>
          </a:bodyPr>
          <a:lstStyle/>
          <a:p>
            <a:pPr algn="ctr"/>
            <a:r>
              <a:rPr lang="ja-JP" altLang="en-US" sz="2800" b="1" dirty="0">
                <a:ln w="12700">
                  <a:noFill/>
                  <a:prstDash val="solid"/>
                </a:ln>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雇用保障格差</a:t>
            </a:r>
            <a:endParaRPr kumimoji="1" lang="ja-JP" altLang="en-US" sz="2800" b="1" dirty="0">
              <a:ln w="12700">
                <a:noFill/>
                <a:prstDash val="solid"/>
              </a:ln>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50" name="四角形: 角を丸くする 49">
            <a:extLst>
              <a:ext uri="{FF2B5EF4-FFF2-40B4-BE49-F238E27FC236}">
                <a16:creationId xmlns:a16="http://schemas.microsoft.com/office/drawing/2014/main" id="{11654668-B729-2535-F64D-AFE2FE0DDA82}"/>
              </a:ext>
            </a:extLst>
          </p:cNvPr>
          <p:cNvSpPr/>
          <p:nvPr/>
        </p:nvSpPr>
        <p:spPr>
          <a:xfrm>
            <a:off x="7035241" y="1529350"/>
            <a:ext cx="3471470" cy="3162274"/>
          </a:xfrm>
          <a:prstGeom prst="roundRect">
            <a:avLst>
              <a:gd name="adj" fmla="val 7338"/>
            </a:avLst>
          </a:prstGeom>
          <a:solidFill>
            <a:srgbClr val="D9D9D9">
              <a:alpha val="50000"/>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9D9D9"/>
              </a:solidFill>
            </a:endParaRPr>
          </a:p>
        </p:txBody>
      </p:sp>
      <p:sp>
        <p:nvSpPr>
          <p:cNvPr id="53" name="テキスト ボックス 52">
            <a:extLst>
              <a:ext uri="{FF2B5EF4-FFF2-40B4-BE49-F238E27FC236}">
                <a16:creationId xmlns:a16="http://schemas.microsoft.com/office/drawing/2014/main" id="{DAA4C595-CAA6-61D1-5362-330B57A357F2}"/>
              </a:ext>
            </a:extLst>
          </p:cNvPr>
          <p:cNvSpPr txBox="1"/>
          <p:nvPr/>
        </p:nvSpPr>
        <p:spPr>
          <a:xfrm>
            <a:off x="6880927" y="1529349"/>
            <a:ext cx="3795895" cy="442674"/>
          </a:xfrm>
          <a:prstGeom prst="roundRect">
            <a:avLst/>
          </a:prstGeom>
          <a:noFill/>
          <a:ln w="19050">
            <a:noFill/>
          </a:ln>
        </p:spPr>
        <p:txBody>
          <a:bodyPr wrap="square" spcCol="324000" rtlCol="0">
            <a:spAutoFit/>
          </a:bodyPr>
          <a:lstStyle/>
          <a:p>
            <a:pPr algn="ctr">
              <a:spcAft>
                <a:spcPts val="600"/>
              </a:spcAft>
            </a:pPr>
            <a:r>
              <a:rPr kumimoji="1" lang="ja-JP" altLang="en-US" sz="2000" b="1" dirty="0">
                <a:ln w="12700">
                  <a:noFill/>
                  <a:prstDash val="solid"/>
                </a:ln>
                <a:solidFill>
                  <a:schemeClr val="tx1">
                    <a:lumMod val="85000"/>
                    <a:lumOff val="15000"/>
                  </a:schemeClr>
                </a:solidFill>
                <a:effectLst>
                  <a:glow rad="101600">
                    <a:schemeClr val="bg1">
                      <a:alpha val="60000"/>
                    </a:schemeClr>
                  </a:glow>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優先解雇・雇止め</a:t>
            </a:r>
          </a:p>
        </p:txBody>
      </p:sp>
      <p:sp>
        <p:nvSpPr>
          <p:cNvPr id="56" name="テキスト ボックス 55">
            <a:extLst>
              <a:ext uri="{FF2B5EF4-FFF2-40B4-BE49-F238E27FC236}">
                <a16:creationId xmlns:a16="http://schemas.microsoft.com/office/drawing/2014/main" id="{4B95A688-3F8B-146A-12AF-048428379B86}"/>
              </a:ext>
            </a:extLst>
          </p:cNvPr>
          <p:cNvSpPr txBox="1"/>
          <p:nvPr/>
        </p:nvSpPr>
        <p:spPr>
          <a:xfrm>
            <a:off x="7035242" y="1967801"/>
            <a:ext cx="3487268" cy="2723823"/>
          </a:xfrm>
          <a:prstGeom prst="rect">
            <a:avLst/>
          </a:prstGeom>
          <a:noFill/>
        </p:spPr>
        <p:txBody>
          <a:bodyPr wrap="square" spcCol="324000" rtlCol="0">
            <a:spAutoFit/>
          </a:bodyPr>
          <a:lstStyle/>
          <a:p>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非正規労働者は、人員整理の時などに</a:t>
            </a:r>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正規労働者に先立って解雇や雇止めの</a:t>
            </a:r>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対象となることが少なくない</a:t>
            </a:r>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判例では、正社員と非正社員との間には性質上当然に合理的な差異があるため、非正社員から優先的に雇止めを行っだけでただちに不合理とはいえないとしている</a:t>
            </a:r>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spcBef>
                <a:spcPts val="600"/>
              </a:spcBef>
            </a:pPr>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（日立メディコ事件 最一小昭和</a:t>
            </a:r>
            <a:r>
              <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61</a:t>
            </a:r>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a:t>
            </a:r>
            <a:r>
              <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12</a:t>
            </a:r>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a:t>
            </a:r>
            <a:r>
              <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4</a:t>
            </a:r>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a:t>
            </a:r>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Bef>
                <a:spcPts val="1200"/>
              </a:spcBef>
            </a:pPr>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一般に、優先解雇・雇止めの合理性判断は</a:t>
            </a:r>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定型的になされるものではなく、当事者の様々な状況を総合的に考慮したうえで個別具体的に判断すべきと解されている</a:t>
            </a:r>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60" name="テキスト ボックス 59">
            <a:extLst>
              <a:ext uri="{FF2B5EF4-FFF2-40B4-BE49-F238E27FC236}">
                <a16:creationId xmlns:a16="http://schemas.microsoft.com/office/drawing/2014/main" id="{01FCA9EB-4B1C-083B-9445-49BDE560C1E2}"/>
              </a:ext>
            </a:extLst>
          </p:cNvPr>
          <p:cNvSpPr txBox="1"/>
          <p:nvPr/>
        </p:nvSpPr>
        <p:spPr>
          <a:xfrm>
            <a:off x="6880927" y="4802719"/>
            <a:ext cx="3795895" cy="340519"/>
          </a:xfrm>
          <a:prstGeom prst="roundRect">
            <a:avLst/>
          </a:prstGeom>
          <a:noFill/>
          <a:ln w="19050">
            <a:noFill/>
          </a:ln>
        </p:spPr>
        <p:txBody>
          <a:bodyPr wrap="square" spcCol="324000" rtlCol="0">
            <a:spAutoFit/>
          </a:bodyPr>
          <a:lstStyle/>
          <a:p>
            <a:pPr algn="ctr">
              <a:spcAft>
                <a:spcPts val="600"/>
              </a:spcAft>
            </a:pPr>
            <a:r>
              <a:rPr kumimoji="1" lang="ja-JP" altLang="en-US" sz="1400" b="1" dirty="0">
                <a:ln w="12700">
                  <a:noFill/>
                  <a:prstDash val="solid"/>
                </a:ln>
                <a:solidFill>
                  <a:schemeClr val="tx1">
                    <a:lumMod val="85000"/>
                    <a:lumOff val="15000"/>
                  </a:schemeClr>
                </a:solidFill>
                <a:effectLst>
                  <a:glow rad="101600">
                    <a:schemeClr val="bg1">
                      <a:alpha val="60000"/>
                    </a:schemeClr>
                  </a:glow>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関連条文</a:t>
            </a:r>
          </a:p>
        </p:txBody>
      </p:sp>
      <p:sp>
        <p:nvSpPr>
          <p:cNvPr id="62" name="四角形: 角を丸くする 61">
            <a:extLst>
              <a:ext uri="{FF2B5EF4-FFF2-40B4-BE49-F238E27FC236}">
                <a16:creationId xmlns:a16="http://schemas.microsoft.com/office/drawing/2014/main" id="{DBCBD29E-9013-DB71-E1F0-048C650D3EC4}"/>
              </a:ext>
            </a:extLst>
          </p:cNvPr>
          <p:cNvSpPr/>
          <p:nvPr/>
        </p:nvSpPr>
        <p:spPr>
          <a:xfrm>
            <a:off x="7264399" y="5214350"/>
            <a:ext cx="1746251" cy="640350"/>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900" b="1" dirty="0">
                <a:solidFill>
                  <a:srgbClr val="262626"/>
                </a:solidFill>
                <a:latin typeface="ほのか新明朝 Light" panose="02000600000000000000" pitchFamily="50" charset="-128"/>
                <a:ea typeface="ほのか新明朝 Light" panose="02000600000000000000" pitchFamily="50" charset="-128"/>
              </a:rPr>
              <a:t>解雇権濫用法理（</a:t>
            </a:r>
            <a:r>
              <a:rPr lang="en-US" altLang="ja-JP" sz="900" b="1" dirty="0">
                <a:solidFill>
                  <a:srgbClr val="262626"/>
                </a:solidFill>
                <a:latin typeface="ほのか新明朝 Light" panose="02000600000000000000" pitchFamily="50" charset="-128"/>
                <a:ea typeface="ほのか新明朝 Light" panose="02000600000000000000" pitchFamily="50" charset="-128"/>
              </a:rPr>
              <a:t>16</a:t>
            </a:r>
            <a:r>
              <a:rPr kumimoji="1" lang="ja-JP" altLang="en-US" sz="900" b="1" dirty="0">
                <a:solidFill>
                  <a:srgbClr val="262626"/>
                </a:solidFill>
                <a:latin typeface="ほのか新明朝 Light" panose="02000600000000000000" pitchFamily="50" charset="-128"/>
                <a:ea typeface="ほのか新明朝 Light" panose="02000600000000000000" pitchFamily="50" charset="-128"/>
              </a:rPr>
              <a:t>）</a:t>
            </a:r>
            <a:r>
              <a:rPr kumimoji="1" lang="en-US" altLang="ja-JP" sz="900" b="1" baseline="50000"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9"/>
              </a:rPr>
              <a:t>e-gov</a:t>
            </a:r>
            <a:endParaRPr kumimoji="1" lang="en-US" altLang="ja-JP" sz="900" b="1" dirty="0">
              <a:solidFill>
                <a:srgbClr val="262626"/>
              </a:solidFill>
              <a:latin typeface="ほのか新明朝 Light" panose="02000600000000000000" pitchFamily="50" charset="-128"/>
              <a:ea typeface="ほのか新明朝 Light" panose="02000600000000000000" pitchFamily="50" charset="-128"/>
            </a:endParaRPr>
          </a:p>
          <a:p>
            <a:r>
              <a:rPr lang="ja-JP" altLang="en-US" sz="900" b="1" dirty="0">
                <a:solidFill>
                  <a:srgbClr val="262626"/>
                </a:solidFill>
                <a:latin typeface="ほのか新明朝 Light" panose="02000600000000000000" pitchFamily="50" charset="-128"/>
                <a:ea typeface="ほのか新明朝 Light" panose="02000600000000000000" pitchFamily="50" charset="-128"/>
              </a:rPr>
              <a:t>雇止め法理（</a:t>
            </a:r>
            <a:r>
              <a:rPr lang="en-US" altLang="ja-JP" sz="900" b="1" dirty="0">
                <a:solidFill>
                  <a:srgbClr val="262626"/>
                </a:solidFill>
                <a:latin typeface="ほのか新明朝 Light" panose="02000600000000000000" pitchFamily="50" charset="-128"/>
                <a:ea typeface="ほのか新明朝 Light" panose="02000600000000000000" pitchFamily="50" charset="-128"/>
              </a:rPr>
              <a:t>19</a:t>
            </a:r>
            <a:r>
              <a:rPr lang="ja-JP" altLang="en-US" sz="900" b="1" dirty="0">
                <a:solidFill>
                  <a:srgbClr val="262626"/>
                </a:solidFill>
                <a:latin typeface="ほのか新明朝 Light" panose="02000600000000000000" pitchFamily="50" charset="-128"/>
                <a:ea typeface="ほのか新明朝 Light" panose="02000600000000000000" pitchFamily="50" charset="-128"/>
              </a:rPr>
              <a:t>）    </a:t>
            </a:r>
            <a:r>
              <a:rPr kumimoji="1" lang="en-US" altLang="ja-JP" sz="900" b="1" baseline="50000"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10"/>
              </a:rPr>
              <a:t>e-gov</a:t>
            </a:r>
            <a:endParaRPr kumimoji="1" lang="ja-JP" altLang="en-US" sz="900" b="1" dirty="0">
              <a:solidFill>
                <a:srgbClr val="262626"/>
              </a:solidFill>
              <a:latin typeface="ほのか新明朝 Light" panose="02000600000000000000" pitchFamily="50" charset="-128"/>
              <a:ea typeface="ほのか新明朝 Light" panose="02000600000000000000" pitchFamily="50" charset="-128"/>
            </a:endParaRPr>
          </a:p>
        </p:txBody>
      </p:sp>
      <p:sp>
        <p:nvSpPr>
          <p:cNvPr id="63" name="テキスト ボックス 62">
            <a:extLst>
              <a:ext uri="{FF2B5EF4-FFF2-40B4-BE49-F238E27FC236}">
                <a16:creationId xmlns:a16="http://schemas.microsoft.com/office/drawing/2014/main" id="{EB12FC07-2A46-5BB1-62A0-D7E37C2BA017}"/>
              </a:ext>
            </a:extLst>
          </p:cNvPr>
          <p:cNvSpPr txBox="1"/>
          <p:nvPr/>
        </p:nvSpPr>
        <p:spPr>
          <a:xfrm>
            <a:off x="6393890" y="5882137"/>
            <a:ext cx="3487268" cy="276999"/>
          </a:xfrm>
          <a:prstGeom prst="rect">
            <a:avLst/>
          </a:prstGeom>
          <a:noFill/>
        </p:spPr>
        <p:txBody>
          <a:bodyPr wrap="square" spcCol="324000" rtlCol="0">
            <a:spAutoFit/>
          </a:bodyPr>
          <a:lstStyle/>
          <a:p>
            <a:pPr algn="ctr"/>
            <a:r>
              <a:rPr lang="ja-JP" altLang="en-US" sz="1200" b="1" dirty="0">
                <a:ln w="12700">
                  <a:noFill/>
                  <a:prstDash val="solid"/>
                </a:ln>
                <a:solidFill>
                  <a:srgbClr val="D9D9D9"/>
                </a:solidFill>
                <a:effectLst>
                  <a:glow rad="139700">
                    <a:schemeClr val="tx1">
                      <a:lumMod val="75000"/>
                      <a:lumOff val="25000"/>
                      <a:alpha val="40000"/>
                    </a:schemeClr>
                  </a:glow>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労働契約法</a:t>
            </a:r>
            <a:endParaRPr lang="en-US" altLang="ja-JP" sz="1200" b="1" dirty="0">
              <a:ln w="12700">
                <a:noFill/>
                <a:prstDash val="solid"/>
              </a:ln>
              <a:solidFill>
                <a:srgbClr val="D9D9D9"/>
              </a:solidFill>
              <a:effectLst>
                <a:glow rad="139700">
                  <a:schemeClr val="tx1">
                    <a:lumMod val="75000"/>
                    <a:lumOff val="25000"/>
                    <a:alpha val="40000"/>
                  </a:schemeClr>
                </a:glow>
                <a:outerShdw blurRad="50800" dist="38100" algn="l" rotWithShape="0">
                  <a:prstClr val="black">
                    <a:alpha val="40000"/>
                  </a:prst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66" name="楕円 65">
            <a:extLst>
              <a:ext uri="{FF2B5EF4-FFF2-40B4-BE49-F238E27FC236}">
                <a16:creationId xmlns:a16="http://schemas.microsoft.com/office/drawing/2014/main" id="{7C802BA7-54C5-CA3D-0E5A-1DD4FDB55321}"/>
              </a:ext>
            </a:extLst>
          </p:cNvPr>
          <p:cNvSpPr/>
          <p:nvPr/>
        </p:nvSpPr>
        <p:spPr>
          <a:xfrm>
            <a:off x="9168489" y="4811351"/>
            <a:ext cx="1361247" cy="1361247"/>
          </a:xfrm>
          <a:prstGeom prst="ellipse">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87EAAE3C-5523-2512-F3C4-4D6D3E0AF3D1}"/>
              </a:ext>
            </a:extLst>
          </p:cNvPr>
          <p:cNvSpPr txBox="1"/>
          <p:nvPr/>
        </p:nvSpPr>
        <p:spPr>
          <a:xfrm>
            <a:off x="9065327" y="5143238"/>
            <a:ext cx="1596439" cy="923330"/>
          </a:xfrm>
          <a:prstGeom prst="rect">
            <a:avLst/>
          </a:prstGeom>
          <a:noFill/>
        </p:spPr>
        <p:txBody>
          <a:bodyPr wrap="square" spcCol="324000" rtlCol="0">
            <a:spAutoFit/>
          </a:bodyPr>
          <a:lstStyle/>
          <a:p>
            <a:pPr algn="ctr">
              <a:spcAft>
                <a:spcPts val="600"/>
              </a:spcAft>
            </a:pPr>
            <a:r>
              <a:rPr lang="ja-JP" altLang="en-US" sz="10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優先解雇・雇止めの</a:t>
            </a:r>
            <a:endParaRPr lang="en-US" altLang="ja-JP" sz="10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客観的合理性</a:t>
            </a:r>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spcAft>
                <a:spcPts val="600"/>
              </a:spcAft>
            </a:pPr>
            <a:r>
              <a:rPr lang="ja-JP" altLang="en-US"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社会的相当性</a:t>
            </a:r>
            <a:endParaRPr lang="en-US" altLang="ja-JP" sz="12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spcAft>
                <a:spcPts val="600"/>
              </a:spcAft>
            </a:pPr>
            <a:r>
              <a:rPr lang="ja-JP" altLang="en-US" sz="10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を判断</a:t>
            </a:r>
            <a:endParaRPr lang="en-US" altLang="ja-JP" sz="10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Tree>
    <p:extLst>
      <p:ext uri="{BB962C8B-B14F-4D97-AF65-F5344CB8AC3E}">
        <p14:creationId xmlns:p14="http://schemas.microsoft.com/office/powerpoint/2010/main" val="527285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173B898-7B5E-8EA7-F0D7-89B92140FCC1}"/>
              </a:ext>
            </a:extLst>
          </p:cNvPr>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717494" y="6242267"/>
            <a:ext cx="352425" cy="584775"/>
          </a:xfrm>
          <a:prstGeom prst="rect">
            <a:avLst/>
          </a:prstGeom>
          <a:noFill/>
        </p:spPr>
        <p:txBody>
          <a:bodyPr wrap="square" rtlCol="0">
            <a:spAutoFit/>
          </a:bodyPr>
          <a:lstStyle/>
          <a:p>
            <a:r>
              <a:rPr kumimoji="1"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9</a:t>
            </a:r>
          </a:p>
        </p:txBody>
      </p:sp>
      <p:sp>
        <p:nvSpPr>
          <p:cNvPr id="3" name="テキスト ボックス 2">
            <a:extLst>
              <a:ext uri="{FF2B5EF4-FFF2-40B4-BE49-F238E27FC236}">
                <a16:creationId xmlns:a16="http://schemas.microsoft.com/office/drawing/2014/main" id="{C87F0F54-C53C-054E-01EB-9C49AEAB5F36}"/>
              </a:ext>
            </a:extLst>
          </p:cNvPr>
          <p:cNvSpPr txBox="1"/>
          <p:nvPr/>
        </p:nvSpPr>
        <p:spPr>
          <a:xfrm>
            <a:off x="596265" y="98129"/>
            <a:ext cx="10999469" cy="954107"/>
          </a:xfrm>
          <a:prstGeom prst="rect">
            <a:avLst/>
          </a:prstGeom>
          <a:noFill/>
        </p:spPr>
        <p:txBody>
          <a:bodyPr wrap="square" spcCol="324000" rtlCol="0">
            <a:spAutoFit/>
          </a:bodyPr>
          <a:lstStyle/>
          <a:p>
            <a:pPr algn="ctr"/>
            <a:r>
              <a:rPr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諸外国は正規・非正規労働者間の待遇格差是正に</a:t>
            </a:r>
            <a:endParaRPr lang="en-US" altLang="ja-JP"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r>
              <a:rPr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どのようにして取り組んでいるか</a:t>
            </a:r>
            <a:endParaRPr lang="en-US" altLang="ja-JP"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19" name="テキスト ボックス 18">
            <a:extLst>
              <a:ext uri="{FF2B5EF4-FFF2-40B4-BE49-F238E27FC236}">
                <a16:creationId xmlns:a16="http://schemas.microsoft.com/office/drawing/2014/main" id="{BD7621C4-735F-A46E-DE5F-609ADAAFF494}"/>
              </a:ext>
            </a:extLst>
          </p:cNvPr>
          <p:cNvSpPr txBox="1"/>
          <p:nvPr/>
        </p:nvSpPr>
        <p:spPr>
          <a:xfrm>
            <a:off x="250999" y="1992167"/>
            <a:ext cx="5735187" cy="400110"/>
          </a:xfrm>
          <a:prstGeom prst="rect">
            <a:avLst/>
          </a:prstGeom>
          <a:noFill/>
        </p:spPr>
        <p:txBody>
          <a:bodyPr wrap="square">
            <a:spAutoFit/>
          </a:bodyPr>
          <a:lstStyle/>
          <a:p>
            <a:pPr algn="ctr"/>
            <a:r>
              <a:rPr lang="ja-JP" altLang="en-US"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フレキシキュリティ（</a:t>
            </a:r>
            <a:r>
              <a:rPr lang="en-US" altLang="ja-JP"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flexicurity</a:t>
            </a:r>
            <a:r>
              <a:rPr lang="ja-JP" altLang="en-US"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a:t>
            </a:r>
          </a:p>
        </p:txBody>
      </p:sp>
      <p:sp>
        <p:nvSpPr>
          <p:cNvPr id="20" name="テキスト ボックス 19">
            <a:extLst>
              <a:ext uri="{FF2B5EF4-FFF2-40B4-BE49-F238E27FC236}">
                <a16:creationId xmlns:a16="http://schemas.microsoft.com/office/drawing/2014/main" id="{99217C1C-61D8-C8FE-BE8A-7060915BCA5F}"/>
              </a:ext>
            </a:extLst>
          </p:cNvPr>
          <p:cNvSpPr txBox="1"/>
          <p:nvPr/>
        </p:nvSpPr>
        <p:spPr>
          <a:xfrm>
            <a:off x="254141" y="2476644"/>
            <a:ext cx="5835101" cy="4031873"/>
          </a:xfrm>
          <a:prstGeom prst="rect">
            <a:avLst/>
          </a:prstGeom>
          <a:noFill/>
        </p:spPr>
        <p:txBody>
          <a:bodyPr wrap="square" spcCol="324000" rtlCol="0">
            <a:spAutoFit/>
          </a:bodyPr>
          <a:lstStyle/>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オランダでは、労働市場の柔軟性（</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flexibility</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）と労働者への保障（</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security</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）とを巧みに融合させた</a:t>
            </a:r>
            <a:r>
              <a:rPr kumimoji="1" lang="ja-JP" altLang="en-US" sz="1800" b="1" dirty="0">
                <a:ln w="12700">
                  <a:noFill/>
                  <a:prstDash val="solid"/>
                </a:ln>
                <a:solidFill>
                  <a:schemeClr val="bg1"/>
                </a:solidFill>
                <a:effectLst>
                  <a:outerShdw blurRad="50800" dist="38100" algn="l" rotWithShape="0">
                    <a:prstClr val="black">
                      <a:alpha val="40000"/>
                    </a:prst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フレキシキュリティ</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という</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アプローチがとられている。なおこの仕組みは、デンマークなどの他の</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EU</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諸国においても実施されている。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オランダのフレキシキュリティモデルの中核となっている法律は、</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1999</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年に制定された </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Flexibility and Security Act</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である。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この規定は民法典第</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7</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巻の第</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10</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章（</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Dutch Civil Code Book 7, Title 10</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）の中に組み込まれており、主に以下のような内容を規定している。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marL="1706563" indent="-1706563"/>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有期契約の制限：</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3</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年以上または</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3</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回以上の有期契約更新を経ると、</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marL="1616075" indent="30163"/>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自動的に契約が無期契約へと更新される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派遣労働者保護：派遣労働契約の締結から</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26</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週間が経過すると、</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indent="1660525"/>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それ以降は一般の労働契約に適用される準則が</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indent="1660525"/>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派遣労働契約にも適用される（</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26</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週ルール）</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柔軟な解雇規制：使用者は、指定の期間内に従業員に対して教育や</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indent="1646238"/>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訓練を行っても再雇用が不可能な場合に、合理的</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indent="1646238"/>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理由をもって雇用契約を終了させることができる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21" name="四角形: 角を丸くする 20">
            <a:extLst>
              <a:ext uri="{FF2B5EF4-FFF2-40B4-BE49-F238E27FC236}">
                <a16:creationId xmlns:a16="http://schemas.microsoft.com/office/drawing/2014/main" id="{42450EE8-F686-4787-56D3-CE3910AB44B6}"/>
              </a:ext>
            </a:extLst>
          </p:cNvPr>
          <p:cNvSpPr>
            <a:spLocks/>
          </p:cNvSpPr>
          <p:nvPr/>
        </p:nvSpPr>
        <p:spPr>
          <a:xfrm>
            <a:off x="201322" y="1564591"/>
            <a:ext cx="5835102" cy="4943926"/>
          </a:xfrm>
          <a:prstGeom prst="roundRect">
            <a:avLst>
              <a:gd name="adj" fmla="val 4394"/>
            </a:avLst>
          </a:prstGeom>
          <a:blipFill dpi="0" rotWithShape="1">
            <a:blip r:embed="rId3">
              <a:alphaModFix amt="10000"/>
            </a:blip>
            <a:srcRect/>
            <a:stretch>
              <a:fillRect/>
            </a:stretch>
          </a:blipFill>
          <a:ln>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a:extLst>
              <a:ext uri="{FF2B5EF4-FFF2-40B4-BE49-F238E27FC236}">
                <a16:creationId xmlns:a16="http://schemas.microsoft.com/office/drawing/2014/main" id="{8A8328C2-0AE5-F1CD-721D-9D4A3F66DB7F}"/>
              </a:ext>
            </a:extLst>
          </p:cNvPr>
          <p:cNvSpPr txBox="1"/>
          <p:nvPr/>
        </p:nvSpPr>
        <p:spPr>
          <a:xfrm>
            <a:off x="2102275" y="1255912"/>
            <a:ext cx="2032634" cy="614303"/>
          </a:xfrm>
          <a:prstGeom prst="roundRect">
            <a:avLst>
              <a:gd name="adj" fmla="val 26539"/>
            </a:avLst>
          </a:prstGeom>
          <a:solidFill>
            <a:srgbClr val="262626"/>
          </a:solidFill>
        </p:spPr>
        <p:txBody>
          <a:bodyPr wrap="square" spcCol="324000" rtlCol="0">
            <a:spAutoFit/>
          </a:bodyPr>
          <a:lstStyle/>
          <a:p>
            <a:pPr algn="ctr"/>
            <a:r>
              <a:rPr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オランダ</a:t>
            </a:r>
            <a:endPar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34" name="テキスト ボックス 33">
            <a:extLst>
              <a:ext uri="{FF2B5EF4-FFF2-40B4-BE49-F238E27FC236}">
                <a16:creationId xmlns:a16="http://schemas.microsoft.com/office/drawing/2014/main" id="{BEA9FD5A-0EF5-F952-B2B9-3579FA86E352}"/>
              </a:ext>
            </a:extLst>
          </p:cNvPr>
          <p:cNvSpPr txBox="1"/>
          <p:nvPr/>
        </p:nvSpPr>
        <p:spPr>
          <a:xfrm>
            <a:off x="6205814" y="1992167"/>
            <a:ext cx="5735187" cy="400110"/>
          </a:xfrm>
          <a:prstGeom prst="rect">
            <a:avLst/>
          </a:prstGeom>
          <a:noFill/>
        </p:spPr>
        <p:txBody>
          <a:bodyPr wrap="square">
            <a:spAutoFit/>
          </a:bodyPr>
          <a:lstStyle/>
          <a:p>
            <a:pPr algn="ctr"/>
            <a:r>
              <a:rPr lang="ja-JP" altLang="en-US"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労働法典（</a:t>
            </a:r>
            <a:r>
              <a:rPr lang="en-US" altLang="ja-JP"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Code du travail</a:t>
            </a:r>
            <a:r>
              <a:rPr lang="ja-JP" altLang="en-US"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a:t>
            </a:r>
          </a:p>
        </p:txBody>
      </p:sp>
      <p:sp>
        <p:nvSpPr>
          <p:cNvPr id="35" name="テキスト ボックス 34">
            <a:extLst>
              <a:ext uri="{FF2B5EF4-FFF2-40B4-BE49-F238E27FC236}">
                <a16:creationId xmlns:a16="http://schemas.microsoft.com/office/drawing/2014/main" id="{CE46B5EF-44E4-52E4-864A-C1437F7FEAD0}"/>
              </a:ext>
            </a:extLst>
          </p:cNvPr>
          <p:cNvSpPr txBox="1"/>
          <p:nvPr/>
        </p:nvSpPr>
        <p:spPr>
          <a:xfrm>
            <a:off x="6228060" y="2497923"/>
            <a:ext cx="5811644" cy="3385542"/>
          </a:xfrm>
          <a:prstGeom prst="rect">
            <a:avLst/>
          </a:prstGeom>
          <a:noFill/>
        </p:spPr>
        <p:txBody>
          <a:bodyPr wrap="square" spcCol="324000" rtlCol="0">
            <a:spAutoFit/>
          </a:bodyPr>
          <a:lstStyle/>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フランスでは、正規労働者と非正規労働者の待遇格差是正のため、</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kumimoji="1" lang="ja-JP" altLang="en-US" b="1" dirty="0">
                <a:ln w="12700">
                  <a:noFill/>
                  <a:prstDash val="solid"/>
                </a:ln>
                <a:solidFill>
                  <a:schemeClr val="bg1"/>
                </a:solidFill>
                <a:effectLst>
                  <a:outerShdw blurRad="50800" dist="38100" algn="l" rotWithShape="0">
                    <a:prstClr val="black">
                      <a:alpha val="40000"/>
                    </a:prst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労働法典（</a:t>
            </a:r>
            <a:r>
              <a:rPr kumimoji="1" lang="en-US" altLang="ja-JP" b="1" dirty="0">
                <a:ln w="12700">
                  <a:noFill/>
                  <a:prstDash val="solid"/>
                </a:ln>
                <a:solidFill>
                  <a:schemeClr val="bg1"/>
                </a:solidFill>
                <a:effectLst>
                  <a:outerShdw blurRad="50800" dist="38100" algn="l" rotWithShape="0">
                    <a:prstClr val="black">
                      <a:alpha val="40000"/>
                    </a:prst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Code du travail</a:t>
            </a:r>
            <a:r>
              <a:rPr kumimoji="1" lang="ja-JP" altLang="en-US" b="1" dirty="0">
                <a:ln w="12700">
                  <a:noFill/>
                  <a:prstDash val="solid"/>
                </a:ln>
                <a:solidFill>
                  <a:schemeClr val="bg1"/>
                </a:solidFill>
                <a:effectLst>
                  <a:outerShdw blurRad="50800" dist="38100" algn="l" rotWithShape="0">
                    <a:prstClr val="black">
                      <a:alpha val="40000"/>
                    </a:prst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に基づいた包括的な法的枠組みが整備されている。この取り組みは、「同一労働同一賃金の原則」を強く反映しており、非正規労働者の権利保護を重視したものである。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その主な内容は以下の通り</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同一賃金の原則：パートタイム労働者の報酬は、同等の資格を持ち</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indent="1654175"/>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同等の職務に就くフルタイム労働者の報酬に、</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indent="1654175"/>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労働時間に応じて比例した額でなければならない</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有期契約の制限：有期労働契約の利用は、一時的な業務の遂行や</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indent="1660525"/>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一時的な欠員の補充など、予め法律で定められた</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indent="1660525"/>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特定の場合に限定される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契約の自動転換：有期契約が法定の上限期間を超えて継続された</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indent="1663700"/>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場合、その契約は自動的に無期契約に転換される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39" name="四角形: 角を丸くする 38">
            <a:extLst>
              <a:ext uri="{FF2B5EF4-FFF2-40B4-BE49-F238E27FC236}">
                <a16:creationId xmlns:a16="http://schemas.microsoft.com/office/drawing/2014/main" id="{7892568B-87A3-2FAF-7C00-F647EA1126E3}"/>
              </a:ext>
            </a:extLst>
          </p:cNvPr>
          <p:cNvSpPr>
            <a:spLocks/>
          </p:cNvSpPr>
          <p:nvPr/>
        </p:nvSpPr>
        <p:spPr>
          <a:xfrm>
            <a:off x="6156705" y="1564591"/>
            <a:ext cx="5835102" cy="4426074"/>
          </a:xfrm>
          <a:prstGeom prst="roundRect">
            <a:avLst>
              <a:gd name="adj" fmla="val 4394"/>
            </a:avLst>
          </a:prstGeom>
          <a:blipFill dpi="0" rotWithShape="1">
            <a:blip r:embed="rId4">
              <a:alphaModFix amt="10000"/>
            </a:blip>
            <a:srcRect/>
            <a:stretch>
              <a:fillRect/>
            </a:stretch>
          </a:blipFill>
          <a:ln>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3E5E4629-7436-5745-A55A-78766E50CB64}"/>
              </a:ext>
            </a:extLst>
          </p:cNvPr>
          <p:cNvSpPr txBox="1"/>
          <p:nvPr/>
        </p:nvSpPr>
        <p:spPr>
          <a:xfrm>
            <a:off x="7848189" y="1257439"/>
            <a:ext cx="2450435" cy="614303"/>
          </a:xfrm>
          <a:prstGeom prst="roundRect">
            <a:avLst>
              <a:gd name="adj" fmla="val 26539"/>
            </a:avLst>
          </a:prstGeom>
          <a:solidFill>
            <a:srgbClr val="262626"/>
          </a:solidFill>
        </p:spPr>
        <p:txBody>
          <a:bodyPr wrap="square" spcCol="324000" rtlCol="0">
            <a:spAutoFit/>
          </a:bodyPr>
          <a:lstStyle/>
          <a:p>
            <a:pPr algn="ct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フランス</a:t>
            </a:r>
          </a:p>
        </p:txBody>
      </p:sp>
    </p:spTree>
    <p:extLst>
      <p:ext uri="{BB962C8B-B14F-4D97-AF65-F5344CB8AC3E}">
        <p14:creationId xmlns:p14="http://schemas.microsoft.com/office/powerpoint/2010/main" val="3679095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道路, 屋外, ストリート, 人 が含まれている画像&#10;&#10;自動的に生成された説明">
            <a:extLst>
              <a:ext uri="{FF2B5EF4-FFF2-40B4-BE49-F238E27FC236}">
                <a16:creationId xmlns:a16="http://schemas.microsoft.com/office/drawing/2014/main" id="{3E483966-A4C3-A0D3-2DD3-462BD9E67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841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173B898-7B5E-8EA7-F0D7-89B92140FCC1}"/>
              </a:ext>
            </a:extLst>
          </p:cNvPr>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597142" y="6242267"/>
            <a:ext cx="683758" cy="584775"/>
          </a:xfrm>
          <a:prstGeom prst="rect">
            <a:avLst/>
          </a:prstGeom>
          <a:noFill/>
        </p:spPr>
        <p:txBody>
          <a:bodyPr wrap="square" rtlCol="0">
            <a:spAutoFit/>
          </a:bodyPr>
          <a:lstStyle/>
          <a:p>
            <a:r>
              <a:rPr kumimoji="1"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10</a:t>
            </a:r>
            <a:endParaRPr kumimoji="1" lang="ja-JP" altLang="en-US"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endParaRPr>
          </a:p>
        </p:txBody>
      </p:sp>
      <p:sp>
        <p:nvSpPr>
          <p:cNvPr id="2" name="テキスト ボックス 1">
            <a:extLst>
              <a:ext uri="{FF2B5EF4-FFF2-40B4-BE49-F238E27FC236}">
                <a16:creationId xmlns:a16="http://schemas.microsoft.com/office/drawing/2014/main" id="{B1AD0EEE-43DA-6929-D3E4-4D66C2A02F9F}"/>
              </a:ext>
            </a:extLst>
          </p:cNvPr>
          <p:cNvSpPr txBox="1"/>
          <p:nvPr/>
        </p:nvSpPr>
        <p:spPr>
          <a:xfrm>
            <a:off x="0" y="83821"/>
            <a:ext cx="3729668" cy="769441"/>
          </a:xfrm>
          <a:prstGeom prst="rect">
            <a:avLst/>
          </a:prstGeom>
          <a:noFill/>
        </p:spPr>
        <p:txBody>
          <a:bodyPr wrap="square" spcCol="324000" rtlCol="0">
            <a:spAutoFit/>
          </a:bodyPr>
          <a:lstStyle/>
          <a:p>
            <a:r>
              <a:rPr lang="ja-JP" altLang="en-US" sz="44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まとめ</a:t>
            </a:r>
            <a:endParaRPr kumimoji="1" lang="ja-JP" altLang="en-US" sz="44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3" name="テキスト ボックス 2">
            <a:extLst>
              <a:ext uri="{FF2B5EF4-FFF2-40B4-BE49-F238E27FC236}">
                <a16:creationId xmlns:a16="http://schemas.microsoft.com/office/drawing/2014/main" id="{E92A1345-578D-A6BF-2323-8D497F7A7BF5}"/>
              </a:ext>
            </a:extLst>
          </p:cNvPr>
          <p:cNvSpPr txBox="1"/>
          <p:nvPr/>
        </p:nvSpPr>
        <p:spPr>
          <a:xfrm>
            <a:off x="316230" y="1025432"/>
            <a:ext cx="11559540" cy="5247590"/>
          </a:xfrm>
          <a:prstGeom prst="roundRect">
            <a:avLst>
              <a:gd name="adj" fmla="val 0"/>
            </a:avLst>
          </a:prstGeom>
          <a:noFill/>
          <a:ln w="19050">
            <a:noFill/>
          </a:ln>
        </p:spPr>
        <p:txBody>
          <a:bodyPr wrap="square" spcCol="324000" rtlCol="0">
            <a:spAutoFit/>
          </a:bodyPr>
          <a:lstStyle/>
          <a:p>
            <a:pPr>
              <a:spcAft>
                <a:spcPts val="600"/>
              </a:spcAft>
            </a:pPr>
            <a:r>
              <a:rPr lang="ja-JP" altLang="en-US"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日本の労働政策が直面している問題は、多くの諸外国においても社会問題として現れているものである。</a:t>
            </a:r>
            <a:endParaRPr lang="en-US" altLang="ja-JP"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endParaRPr lang="en-US" altLang="ja-JP"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Bef>
                <a:spcPts val="600"/>
              </a:spcBef>
            </a:pPr>
            <a:r>
              <a:rPr lang="ja-JP" altLang="en-US"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あらゆる「労働」によって社会の正常な運営が維持されている以上、労働者への十分な保障は不可欠なものとなっており、どの国も新たに法律や制度を整えることによってそれらの問題解決を目指している。</a:t>
            </a:r>
            <a:endParaRPr lang="en-US" altLang="ja-JP"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Bef>
                <a:spcPts val="600"/>
              </a:spcBef>
            </a:pPr>
            <a:r>
              <a:rPr lang="ja-JP" altLang="en-US"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国によって具体的な政策や法規制は異なるものの、それらの問題にどのようにして対処するのかという根本的な視点は共通していることが多く、外国の様々な取り組みやその結果を参考にすることは、今後の日本の労働政策の発展に資すると考えられる。</a:t>
            </a:r>
            <a:endParaRPr lang="en-US" altLang="ja-JP"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lang="ja-JP" altLang="en-US"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今回主にまとめた「長時間労働」と「正規・非正規労働者間の待遇格差」といった課題に関しても、前者であれば労働時間の短縮（十分な休息確保）、後者については無期契約への転換など問題対処の基盤は非常に類似している。</a:t>
            </a:r>
            <a:endParaRPr lang="en-US" altLang="ja-JP"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endParaRPr lang="en-US" altLang="ja-JP"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lang="ja-JP" altLang="en-US"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今回取り上げた問題の他にも、少子高齢化に伴う労働人口の減少傾向や、より多様化する労働者　（労働形態）に対応できるような労働法の整備など、すでに次なる課題とされている問題は少なくない。</a:t>
            </a:r>
            <a:endParaRPr lang="en-US" altLang="ja-JP"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lang="ja-JP" altLang="en-US"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しかし、国際化や情報化が進んだ現代において、諸外国の法政策やそのデータなども従来より格段に入手しやすくなったのならば、多様な問題に対しても柔軟に対応していくことができるはずである。</a:t>
            </a:r>
            <a:endParaRPr lang="en-US" altLang="ja-JP" sz="2000" b="1" dirty="0">
              <a:ln w="6350">
                <a:noFill/>
                <a:prstDash val="solid"/>
              </a:ln>
              <a:solidFill>
                <a:sysClr val="windowText" lastClr="000000"/>
              </a:solidFill>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Tree>
    <p:extLst>
      <p:ext uri="{BB962C8B-B14F-4D97-AF65-F5344CB8AC3E}">
        <p14:creationId xmlns:p14="http://schemas.microsoft.com/office/powerpoint/2010/main" val="1159203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BDE708-FF6C-EC2F-47BE-79418AC70381}"/>
              </a:ext>
            </a:extLst>
          </p:cNvPr>
          <p:cNvSpPr>
            <a:spLocks noGrp="1"/>
          </p:cNvSpPr>
          <p:nvPr>
            <p:ph type="ctrTitle"/>
          </p:nvPr>
        </p:nvSpPr>
        <p:spPr/>
        <p:txBody>
          <a:bodyPr/>
          <a:lstStyle/>
          <a:p>
            <a:r>
              <a:rPr kumimoji="1" lang="ja-JP" altLang="en-US"/>
              <a:t>ハンガリー</a:t>
            </a:r>
          </a:p>
        </p:txBody>
      </p:sp>
      <p:sp>
        <p:nvSpPr>
          <p:cNvPr id="3" name="字幕 2">
            <a:extLst>
              <a:ext uri="{FF2B5EF4-FFF2-40B4-BE49-F238E27FC236}">
                <a16:creationId xmlns:a16="http://schemas.microsoft.com/office/drawing/2014/main" id="{4EE013FB-2233-D9B9-442E-1A3D8E924262}"/>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24917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D25BA-582D-9CD9-CEFD-EC90D24E7CBC}"/>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81882874-DC4A-FE88-2967-6CB8BD6E9F6E}"/>
              </a:ext>
            </a:extLst>
          </p:cNvPr>
          <p:cNvSpPr>
            <a:spLocks noGrp="1"/>
          </p:cNvSpPr>
          <p:nvPr>
            <p:ph idx="1"/>
          </p:nvPr>
        </p:nvSpPr>
        <p:spPr/>
        <p:txBody>
          <a:bodyPr/>
          <a:lstStyle/>
          <a:p>
            <a:r>
              <a:rPr kumimoji="1" lang="ja-JP" altLang="en-US"/>
              <a:t>最低賃金</a:t>
            </a:r>
            <a:endParaRPr kumimoji="1" lang="en-US" altLang="ja-JP"/>
          </a:p>
          <a:p>
            <a:r>
              <a:rPr lang="ja-JP" altLang="en-US"/>
              <a:t>時間外労働時間上限</a:t>
            </a:r>
            <a:endParaRPr lang="en-US" altLang="ja-JP"/>
          </a:p>
          <a:p>
            <a:r>
              <a:rPr kumimoji="1" lang="ja-JP" altLang="en-US"/>
              <a:t>年次有給休暇</a:t>
            </a:r>
            <a:endParaRPr kumimoji="1" lang="en-US" altLang="ja-JP"/>
          </a:p>
          <a:p>
            <a:r>
              <a:rPr lang="ja-JP" altLang="en-US"/>
              <a:t>総括</a:t>
            </a:r>
            <a:endParaRPr lang="en-US" altLang="ja-JP"/>
          </a:p>
          <a:p>
            <a:r>
              <a:rPr kumimoji="1" lang="ja-JP" altLang="en-US"/>
              <a:t>参考文献</a:t>
            </a:r>
          </a:p>
        </p:txBody>
      </p:sp>
    </p:spTree>
    <p:extLst>
      <p:ext uri="{BB962C8B-B14F-4D97-AF65-F5344CB8AC3E}">
        <p14:creationId xmlns:p14="http://schemas.microsoft.com/office/powerpoint/2010/main" val="363207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E45E06-27A0-1793-4653-B11995BFBB09}"/>
              </a:ext>
            </a:extLst>
          </p:cNvPr>
          <p:cNvSpPr>
            <a:spLocks noGrp="1"/>
          </p:cNvSpPr>
          <p:nvPr>
            <p:ph type="title"/>
          </p:nvPr>
        </p:nvSpPr>
        <p:spPr/>
        <p:txBody>
          <a:bodyPr/>
          <a:lstStyle/>
          <a:p>
            <a:r>
              <a:rPr kumimoji="1" lang="ja-JP" altLang="en-US"/>
              <a:t>最低賃金</a:t>
            </a:r>
          </a:p>
        </p:txBody>
      </p:sp>
      <p:sp>
        <p:nvSpPr>
          <p:cNvPr id="3" name="コンテンツ プレースホルダー 2">
            <a:extLst>
              <a:ext uri="{FF2B5EF4-FFF2-40B4-BE49-F238E27FC236}">
                <a16:creationId xmlns:a16="http://schemas.microsoft.com/office/drawing/2014/main" id="{D1EF1A3A-30FC-F691-9960-08322A478D7A}"/>
              </a:ext>
            </a:extLst>
          </p:cNvPr>
          <p:cNvSpPr>
            <a:spLocks noGrp="1"/>
          </p:cNvSpPr>
          <p:nvPr>
            <p:ph idx="1"/>
          </p:nvPr>
        </p:nvSpPr>
        <p:spPr/>
        <p:txBody>
          <a:bodyPr>
            <a:normAutofit lnSpcReduction="10000"/>
          </a:bodyPr>
          <a:lstStyle/>
          <a:p>
            <a:r>
              <a:rPr kumimoji="1" lang="ja-JP" altLang="en-US"/>
              <a:t>最低グロス賃金は、</a:t>
            </a:r>
            <a:r>
              <a:rPr kumimoji="1" lang="en-US" altLang="ja-JP"/>
              <a:t>1</a:t>
            </a:r>
            <a:r>
              <a:rPr kumimoji="1" lang="ja-JP" altLang="en-US"/>
              <a:t>ヶ月あたり</a:t>
            </a:r>
            <a:r>
              <a:rPr kumimoji="1" lang="en-US" altLang="ja-JP"/>
              <a:t>71500ft=</a:t>
            </a:r>
            <a:r>
              <a:rPr kumimoji="1" lang="ja-JP" altLang="en-US"/>
              <a:t>約</a:t>
            </a:r>
            <a:r>
              <a:rPr kumimoji="1" lang="en-US" altLang="ja-JP"/>
              <a:t>29000</a:t>
            </a:r>
            <a:r>
              <a:rPr kumimoji="1" lang="ja-JP" altLang="en-US"/>
              <a:t>円</a:t>
            </a:r>
            <a:endParaRPr kumimoji="1" lang="en-US" altLang="ja-JP"/>
          </a:p>
          <a:p>
            <a:endParaRPr kumimoji="1" lang="en-US" altLang="ja-JP"/>
          </a:p>
          <a:p>
            <a:r>
              <a:rPr lang="ja-JP" altLang="en-US"/>
              <a:t>グロス賃金</a:t>
            </a:r>
            <a:r>
              <a:rPr lang="en-US" altLang="ja-JP"/>
              <a:t>=</a:t>
            </a:r>
            <a:r>
              <a:rPr lang="ja-JP" altLang="en-US"/>
              <a:t>基本給、各手当、ボーナス等に加えて、保険料や個人所得税等が含まれた総支給額</a:t>
            </a:r>
            <a:endParaRPr lang="en-US" altLang="ja-JP"/>
          </a:p>
          <a:p>
            <a:endParaRPr kumimoji="1" lang="en-US" altLang="ja-JP"/>
          </a:p>
          <a:p>
            <a:r>
              <a:rPr kumimoji="1" lang="ja-JP" altLang="en-US"/>
              <a:t>人を馬鹿にしたような金額。実際の賃金は最低賃金を大きく上回る傾向にある。</a:t>
            </a:r>
            <a:endParaRPr kumimoji="1" lang="en-US" altLang="ja-JP"/>
          </a:p>
          <a:p>
            <a:endParaRPr lang="en-US" altLang="ja-JP"/>
          </a:p>
          <a:p>
            <a:r>
              <a:rPr kumimoji="1" lang="en-US" altLang="ja-JP"/>
              <a:t>https://www.xe.com/ja/currencyconverter/convert/?Amount=1&amp;From=HUF&amp;To=JPY</a:t>
            </a:r>
            <a:endParaRPr kumimoji="1" lang="ja-JP" altLang="en-US"/>
          </a:p>
        </p:txBody>
      </p:sp>
    </p:spTree>
    <p:extLst>
      <p:ext uri="{BB962C8B-B14F-4D97-AF65-F5344CB8AC3E}">
        <p14:creationId xmlns:p14="http://schemas.microsoft.com/office/powerpoint/2010/main" val="3276418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0AA4ED-91F2-C461-8812-9D810944BFEB}"/>
              </a:ext>
            </a:extLst>
          </p:cNvPr>
          <p:cNvSpPr>
            <a:spLocks noGrp="1"/>
          </p:cNvSpPr>
          <p:nvPr>
            <p:ph type="title"/>
          </p:nvPr>
        </p:nvSpPr>
        <p:spPr/>
        <p:txBody>
          <a:bodyPr/>
          <a:lstStyle/>
          <a:p>
            <a:r>
              <a:rPr kumimoji="1" lang="ja-JP" altLang="en-US"/>
              <a:t>他の欧州諸国の最低賃金</a:t>
            </a:r>
          </a:p>
        </p:txBody>
      </p:sp>
      <p:sp>
        <p:nvSpPr>
          <p:cNvPr id="3" name="コンテンツ プレースホルダー 2">
            <a:extLst>
              <a:ext uri="{FF2B5EF4-FFF2-40B4-BE49-F238E27FC236}">
                <a16:creationId xmlns:a16="http://schemas.microsoft.com/office/drawing/2014/main" id="{D0344DF4-5E94-007A-F9B9-192D0A9F7CFD}"/>
              </a:ext>
            </a:extLst>
          </p:cNvPr>
          <p:cNvSpPr>
            <a:spLocks noGrp="1"/>
          </p:cNvSpPr>
          <p:nvPr>
            <p:ph idx="1"/>
          </p:nvPr>
        </p:nvSpPr>
        <p:spPr>
          <a:xfrm>
            <a:off x="925168" y="1956076"/>
            <a:ext cx="10515600" cy="4351338"/>
          </a:xfrm>
        </p:spPr>
        <p:txBody>
          <a:bodyPr>
            <a:normAutofit lnSpcReduction="10000"/>
          </a:bodyPr>
          <a:lstStyle/>
          <a:p>
            <a:r>
              <a:rPr lang="ja-JP" altLang="en-US"/>
              <a:t>最低賃金をかなり最低なものにしているような国が他にあるのかを見たい。</a:t>
            </a:r>
            <a:endParaRPr lang="en-US" altLang="ja-JP"/>
          </a:p>
          <a:p>
            <a:endParaRPr kumimoji="1" lang="en-US" altLang="ja-JP"/>
          </a:p>
          <a:p>
            <a:r>
              <a:rPr kumimoji="1" lang="ja-JP" altLang="en-US"/>
              <a:t>オランダ→月額€</a:t>
            </a:r>
            <a:r>
              <a:rPr kumimoji="1" lang="en-US" altLang="ja-JP"/>
              <a:t>1381.20=</a:t>
            </a:r>
            <a:r>
              <a:rPr kumimoji="1" lang="ja-JP" altLang="en-US"/>
              <a:t>約</a:t>
            </a:r>
            <a:r>
              <a:rPr kumimoji="1" lang="en-US" altLang="ja-JP"/>
              <a:t>219560</a:t>
            </a:r>
            <a:r>
              <a:rPr kumimoji="1" lang="ja-JP" altLang="en-US"/>
              <a:t>円</a:t>
            </a:r>
            <a:endParaRPr kumimoji="1" lang="en-US" altLang="ja-JP"/>
          </a:p>
          <a:p>
            <a:r>
              <a:rPr kumimoji="1" lang="ja-JP" altLang="en-US"/>
              <a:t>イギリス→時給</a:t>
            </a:r>
            <a:r>
              <a:rPr kumimoji="1" lang="en-US" altLang="ja-JP"/>
              <a:t>£4.83=</a:t>
            </a:r>
            <a:r>
              <a:rPr kumimoji="1" lang="ja-JP" altLang="en-US"/>
              <a:t>約</a:t>
            </a:r>
            <a:r>
              <a:rPr kumimoji="1" lang="en-US" altLang="ja-JP"/>
              <a:t>911</a:t>
            </a:r>
            <a:r>
              <a:rPr kumimoji="1" lang="ja-JP" altLang="en-US"/>
              <a:t>円</a:t>
            </a:r>
            <a:endParaRPr kumimoji="1" lang="en-US" altLang="ja-JP"/>
          </a:p>
          <a:p>
            <a:r>
              <a:rPr kumimoji="1" lang="ja-JP" altLang="en-US"/>
              <a:t>スペイン→月額€</a:t>
            </a:r>
            <a:r>
              <a:rPr kumimoji="1" lang="en-US" altLang="ja-JP"/>
              <a:t>624=</a:t>
            </a:r>
            <a:r>
              <a:rPr kumimoji="1" lang="ja-JP" altLang="en-US"/>
              <a:t>約</a:t>
            </a:r>
            <a:r>
              <a:rPr kumimoji="1" lang="en-US" altLang="ja-JP"/>
              <a:t>99150</a:t>
            </a:r>
            <a:r>
              <a:rPr kumimoji="1" lang="ja-JP" altLang="en-US"/>
              <a:t>円</a:t>
            </a:r>
            <a:endParaRPr kumimoji="1" lang="en-US" altLang="ja-JP"/>
          </a:p>
          <a:p>
            <a:r>
              <a:rPr kumimoji="1" lang="ja-JP" altLang="en-US"/>
              <a:t>チェコ→月額</a:t>
            </a:r>
            <a:r>
              <a:rPr kumimoji="1" lang="en-US" altLang="ja-JP"/>
              <a:t>8000Kč=</a:t>
            </a:r>
            <a:r>
              <a:rPr kumimoji="1" lang="ja-JP" altLang="en-US"/>
              <a:t>約</a:t>
            </a:r>
            <a:r>
              <a:rPr kumimoji="1" lang="en-US" altLang="ja-JP"/>
              <a:t>50740</a:t>
            </a:r>
            <a:r>
              <a:rPr kumimoji="1" lang="ja-JP" altLang="en-US"/>
              <a:t>円</a:t>
            </a:r>
            <a:endParaRPr kumimoji="1" lang="en-US" altLang="ja-JP"/>
          </a:p>
          <a:p>
            <a:endParaRPr lang="en-US" altLang="ja-JP"/>
          </a:p>
          <a:p>
            <a:r>
              <a:rPr kumimoji="1" lang="ja-JP" altLang="en-US"/>
              <a:t>流石に</a:t>
            </a:r>
            <a:r>
              <a:rPr kumimoji="1" lang="en-US" altLang="ja-JP"/>
              <a:t>30000</a:t>
            </a:r>
            <a:r>
              <a:rPr kumimoji="1" lang="ja-JP" altLang="en-US"/>
              <a:t>円で暮らせよなんていうところはなさそう。</a:t>
            </a:r>
          </a:p>
        </p:txBody>
      </p:sp>
    </p:spTree>
    <p:extLst>
      <p:ext uri="{BB962C8B-B14F-4D97-AF65-F5344CB8AC3E}">
        <p14:creationId xmlns:p14="http://schemas.microsoft.com/office/powerpoint/2010/main" val="69341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288FC-9B63-0AC0-B787-817699D2D84B}"/>
              </a:ext>
            </a:extLst>
          </p:cNvPr>
          <p:cNvSpPr>
            <a:spLocks noGrp="1"/>
          </p:cNvSpPr>
          <p:nvPr>
            <p:ph type="title"/>
          </p:nvPr>
        </p:nvSpPr>
        <p:spPr/>
        <p:txBody>
          <a:bodyPr/>
          <a:lstStyle/>
          <a:p>
            <a:r>
              <a:rPr kumimoji="1" lang="ja-JP" altLang="en-US"/>
              <a:t>時間外労働時間上限</a:t>
            </a:r>
          </a:p>
        </p:txBody>
      </p:sp>
      <p:sp>
        <p:nvSpPr>
          <p:cNvPr id="3" name="コンテンツ プレースホルダー 2">
            <a:extLst>
              <a:ext uri="{FF2B5EF4-FFF2-40B4-BE49-F238E27FC236}">
                <a16:creationId xmlns:a16="http://schemas.microsoft.com/office/drawing/2014/main" id="{8BA0F1DC-31B5-8F12-D8A8-C6DB0F895903}"/>
              </a:ext>
            </a:extLst>
          </p:cNvPr>
          <p:cNvSpPr>
            <a:spLocks noGrp="1"/>
          </p:cNvSpPr>
          <p:nvPr>
            <p:ph idx="1"/>
          </p:nvPr>
        </p:nvSpPr>
        <p:spPr/>
        <p:txBody>
          <a:bodyPr/>
          <a:lstStyle/>
          <a:p>
            <a:r>
              <a:rPr kumimoji="1" lang="ja-JP" altLang="en-US"/>
              <a:t>残業時間の上限は個別労使協定で合意した場合は１年</a:t>
            </a:r>
            <a:r>
              <a:rPr kumimoji="1" lang="en-US" altLang="ja-JP"/>
              <a:t>200 </a:t>
            </a:r>
            <a:r>
              <a:rPr kumimoji="1" lang="ja-JP" altLang="en-US"/>
              <a:t>時間以内 </a:t>
            </a:r>
            <a:endParaRPr kumimoji="1" lang="en-US" altLang="ja-JP"/>
          </a:p>
          <a:p>
            <a:endParaRPr lang="en-US" altLang="ja-JP"/>
          </a:p>
          <a:p>
            <a:r>
              <a:rPr kumimoji="1" lang="ja-JP" altLang="en-US"/>
              <a:t>業界労使協定で合意した場合は１年</a:t>
            </a:r>
            <a:r>
              <a:rPr kumimoji="1" lang="en-US" altLang="ja-JP"/>
              <a:t>300</a:t>
            </a:r>
            <a:r>
              <a:rPr kumimoji="1" lang="ja-JP" altLang="en-US"/>
              <a:t>時間以内。</a:t>
            </a:r>
            <a:endParaRPr kumimoji="1" lang="en-US" altLang="ja-JP"/>
          </a:p>
          <a:p>
            <a:pPr marL="0" indent="0">
              <a:buNone/>
            </a:pPr>
            <a:endParaRPr lang="en-US" altLang="ja-JP"/>
          </a:p>
          <a:p>
            <a:pPr marL="0" indent="0">
              <a:buNone/>
            </a:pPr>
            <a:endParaRPr lang="en-US" altLang="ja-JP"/>
          </a:p>
        </p:txBody>
      </p:sp>
    </p:spTree>
    <p:extLst>
      <p:ext uri="{BB962C8B-B14F-4D97-AF65-F5344CB8AC3E}">
        <p14:creationId xmlns:p14="http://schemas.microsoft.com/office/powerpoint/2010/main" val="304610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屋外, 人, 建物, 女性 が含まれている画像&#10;&#10;自動的に生成された説明">
            <a:extLst>
              <a:ext uri="{FF2B5EF4-FFF2-40B4-BE49-F238E27FC236}">
                <a16:creationId xmlns:a16="http://schemas.microsoft.com/office/drawing/2014/main" id="{CE5F9ECA-4278-6D7B-022B-629ECF5EC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5043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EE3A8-F0E6-57C6-7405-67B96FFBADBB}"/>
              </a:ext>
            </a:extLst>
          </p:cNvPr>
          <p:cNvSpPr>
            <a:spLocks noGrp="1"/>
          </p:cNvSpPr>
          <p:nvPr>
            <p:ph type="title"/>
          </p:nvPr>
        </p:nvSpPr>
        <p:spPr/>
        <p:txBody>
          <a:bodyPr/>
          <a:lstStyle/>
          <a:p>
            <a:r>
              <a:rPr kumimoji="1" lang="ja-JP" altLang="en-US"/>
              <a:t>他の欧州諸国の時間外労働時間上限</a:t>
            </a:r>
          </a:p>
        </p:txBody>
      </p:sp>
      <p:sp>
        <p:nvSpPr>
          <p:cNvPr id="3" name="コンテンツ プレースホルダー 2">
            <a:extLst>
              <a:ext uri="{FF2B5EF4-FFF2-40B4-BE49-F238E27FC236}">
                <a16:creationId xmlns:a16="http://schemas.microsoft.com/office/drawing/2014/main" id="{694936D5-FBEF-C97A-4240-16EA29E4DF00}"/>
              </a:ext>
            </a:extLst>
          </p:cNvPr>
          <p:cNvSpPr>
            <a:spLocks noGrp="1"/>
          </p:cNvSpPr>
          <p:nvPr>
            <p:ph idx="1"/>
          </p:nvPr>
        </p:nvSpPr>
        <p:spPr/>
        <p:txBody>
          <a:bodyPr>
            <a:normAutofit fontScale="92500" lnSpcReduction="20000"/>
          </a:bodyPr>
          <a:lstStyle/>
          <a:p>
            <a:r>
              <a:rPr kumimoji="1" lang="ja-JP" altLang="en-US"/>
              <a:t>チェコ、ポーランド</a:t>
            </a:r>
            <a:endParaRPr lang="en-US" altLang="ja-JP"/>
          </a:p>
          <a:p>
            <a:pPr marL="0" indent="0">
              <a:buNone/>
            </a:pPr>
            <a:r>
              <a:rPr lang="ja-JP" altLang="en-US"/>
              <a:t>　　　週</a:t>
            </a:r>
            <a:r>
              <a:rPr lang="en-US" altLang="ja-JP"/>
              <a:t>8</a:t>
            </a:r>
            <a:r>
              <a:rPr lang="ja-JP" altLang="en-US"/>
              <a:t>時間、年間</a:t>
            </a:r>
            <a:r>
              <a:rPr lang="en-US" altLang="ja-JP"/>
              <a:t>150</a:t>
            </a:r>
            <a:r>
              <a:rPr lang="ja-JP" altLang="en-US"/>
              <a:t>時間を上限</a:t>
            </a:r>
            <a:endParaRPr lang="en-US" altLang="ja-JP"/>
          </a:p>
          <a:p>
            <a:r>
              <a:rPr kumimoji="1" lang="ja-JP" altLang="en-US"/>
              <a:t>スイス</a:t>
            </a:r>
            <a:endParaRPr kumimoji="1" lang="en-US" altLang="ja-JP"/>
          </a:p>
          <a:p>
            <a:pPr marL="0" indent="0">
              <a:buNone/>
            </a:pPr>
            <a:r>
              <a:rPr kumimoji="1" lang="ja-JP" altLang="en-US"/>
              <a:t>　　　年間</a:t>
            </a:r>
            <a:r>
              <a:rPr kumimoji="1" lang="en-US" altLang="ja-JP"/>
              <a:t>200</a:t>
            </a:r>
            <a:r>
              <a:rPr kumimoji="1" lang="ja-JP" altLang="en-US"/>
              <a:t>時間を上限</a:t>
            </a:r>
            <a:endParaRPr kumimoji="1" lang="en-US" altLang="ja-JP"/>
          </a:p>
          <a:p>
            <a:r>
              <a:rPr kumimoji="1" lang="ja-JP" altLang="en-US"/>
              <a:t>フィンランド</a:t>
            </a:r>
            <a:endParaRPr kumimoji="1" lang="en-US" altLang="ja-JP"/>
          </a:p>
          <a:p>
            <a:pPr marL="0" indent="0">
              <a:buNone/>
            </a:pPr>
            <a:r>
              <a:rPr kumimoji="1" lang="ja-JP" altLang="en-US"/>
              <a:t>　　　</a:t>
            </a:r>
            <a:r>
              <a:rPr kumimoji="1" lang="en-US" altLang="ja-JP"/>
              <a:t>4</a:t>
            </a:r>
            <a:r>
              <a:rPr kumimoji="1" lang="ja-JP" altLang="en-US"/>
              <a:t>ヶ月に</a:t>
            </a:r>
            <a:r>
              <a:rPr kumimoji="1" lang="en-US" altLang="ja-JP"/>
              <a:t>138</a:t>
            </a:r>
            <a:r>
              <a:rPr kumimoji="1" lang="ja-JP" altLang="en-US"/>
              <a:t>時間、年間</a:t>
            </a:r>
            <a:r>
              <a:rPr kumimoji="1" lang="en-US" altLang="ja-JP"/>
              <a:t>250</a:t>
            </a:r>
            <a:r>
              <a:rPr kumimoji="1" lang="ja-JP" altLang="en-US"/>
              <a:t>時間</a:t>
            </a:r>
            <a:endParaRPr kumimoji="1" lang="en-US" altLang="ja-JP"/>
          </a:p>
          <a:p>
            <a:r>
              <a:rPr kumimoji="1" lang="ja-JP" altLang="en-US"/>
              <a:t>イタリア</a:t>
            </a:r>
            <a:endParaRPr kumimoji="1" lang="en-US" altLang="ja-JP"/>
          </a:p>
          <a:p>
            <a:pPr marL="0" indent="0">
              <a:buNone/>
            </a:pPr>
            <a:r>
              <a:rPr lang="ja-JP" altLang="en-US"/>
              <a:t>　　　年間</a:t>
            </a:r>
            <a:r>
              <a:rPr lang="en-US" altLang="ja-JP"/>
              <a:t>250</a:t>
            </a:r>
            <a:r>
              <a:rPr lang="ja-JP" altLang="en-US"/>
              <a:t>時間以内</a:t>
            </a:r>
            <a:endParaRPr lang="en-US" altLang="ja-JP"/>
          </a:p>
          <a:p>
            <a:pPr marL="0" indent="0">
              <a:buNone/>
            </a:pPr>
            <a:endParaRPr lang="en-US" altLang="ja-JP"/>
          </a:p>
          <a:p>
            <a:r>
              <a:rPr kumimoji="1" lang="ja-JP" altLang="en-US"/>
              <a:t>欧州の中では若干長いかな</a:t>
            </a:r>
          </a:p>
        </p:txBody>
      </p:sp>
    </p:spTree>
    <p:extLst>
      <p:ext uri="{BB962C8B-B14F-4D97-AF65-F5344CB8AC3E}">
        <p14:creationId xmlns:p14="http://schemas.microsoft.com/office/powerpoint/2010/main" val="3791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22B9F7-2DD0-AFBA-6889-3E83DD19C952}"/>
              </a:ext>
            </a:extLst>
          </p:cNvPr>
          <p:cNvSpPr>
            <a:spLocks noGrp="1"/>
          </p:cNvSpPr>
          <p:nvPr>
            <p:ph type="title"/>
          </p:nvPr>
        </p:nvSpPr>
        <p:spPr/>
        <p:txBody>
          <a:bodyPr/>
          <a:lstStyle/>
          <a:p>
            <a:r>
              <a:rPr kumimoji="1" lang="ja-JP" altLang="en-US"/>
              <a:t>年次有給休暇</a:t>
            </a:r>
          </a:p>
        </p:txBody>
      </p:sp>
      <p:sp>
        <p:nvSpPr>
          <p:cNvPr id="3" name="コンテンツ プレースホルダー 2">
            <a:extLst>
              <a:ext uri="{FF2B5EF4-FFF2-40B4-BE49-F238E27FC236}">
                <a16:creationId xmlns:a16="http://schemas.microsoft.com/office/drawing/2014/main" id="{B48D06F0-955D-A7D9-21C8-B81236C44076}"/>
              </a:ext>
            </a:extLst>
          </p:cNvPr>
          <p:cNvSpPr>
            <a:spLocks noGrp="1"/>
          </p:cNvSpPr>
          <p:nvPr>
            <p:ph idx="1"/>
          </p:nvPr>
        </p:nvSpPr>
        <p:spPr/>
        <p:txBody>
          <a:bodyPr/>
          <a:lstStyle/>
          <a:p>
            <a:r>
              <a:rPr kumimoji="1" lang="en-US" altLang="ja-JP"/>
              <a:t>20</a:t>
            </a:r>
            <a:r>
              <a:rPr kumimoji="1" lang="ja-JP" altLang="en-US"/>
              <a:t>日以上、被雇用者の年齢に応じ最大</a:t>
            </a:r>
            <a:r>
              <a:rPr kumimoji="1" lang="en-US" altLang="ja-JP"/>
              <a:t>30</a:t>
            </a:r>
            <a:r>
              <a:rPr kumimoji="1" lang="ja-JP" altLang="en-US"/>
              <a:t>日まで</a:t>
            </a:r>
            <a:endParaRPr kumimoji="1" lang="en-US" altLang="ja-JP"/>
          </a:p>
          <a:p>
            <a:endParaRPr lang="en-US" altLang="ja-JP"/>
          </a:p>
          <a:p>
            <a:r>
              <a:rPr kumimoji="1" lang="ja-JP" altLang="en-US"/>
              <a:t>休暇の</a:t>
            </a:r>
            <a:r>
              <a:rPr kumimoji="1" lang="en-US" altLang="ja-JP"/>
              <a:t>4</a:t>
            </a:r>
            <a:r>
              <a:rPr kumimoji="1" lang="ja-JP" altLang="en-US"/>
              <a:t>分の</a:t>
            </a:r>
            <a:r>
              <a:rPr kumimoji="1" lang="en-US" altLang="ja-JP"/>
              <a:t>1</a:t>
            </a:r>
            <a:r>
              <a:rPr kumimoji="1" lang="ja-JP" altLang="en-US"/>
              <a:t>は被雇用者が希望する時期に取ることが可能</a:t>
            </a:r>
            <a:endParaRPr kumimoji="1" lang="en-US" altLang="ja-JP"/>
          </a:p>
          <a:p>
            <a:endParaRPr lang="en-US" altLang="ja-JP"/>
          </a:p>
          <a:p>
            <a:r>
              <a:rPr kumimoji="1" lang="ja-JP" altLang="en-US"/>
              <a:t>年齢に則って年次有給休暇日数を定めるのは他の欧州諸国を見てもなさそうだった。</a:t>
            </a:r>
          </a:p>
        </p:txBody>
      </p:sp>
    </p:spTree>
    <p:extLst>
      <p:ext uri="{BB962C8B-B14F-4D97-AF65-F5344CB8AC3E}">
        <p14:creationId xmlns:p14="http://schemas.microsoft.com/office/powerpoint/2010/main" val="3451017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F295CA-C145-E632-ACD1-7A2EEDAB39F5}"/>
              </a:ext>
            </a:extLst>
          </p:cNvPr>
          <p:cNvSpPr>
            <a:spLocks noGrp="1"/>
          </p:cNvSpPr>
          <p:nvPr>
            <p:ph type="title"/>
          </p:nvPr>
        </p:nvSpPr>
        <p:spPr/>
        <p:txBody>
          <a:bodyPr/>
          <a:lstStyle/>
          <a:p>
            <a:r>
              <a:rPr kumimoji="1" lang="ja-JP" altLang="en-US"/>
              <a:t>総括</a:t>
            </a:r>
          </a:p>
        </p:txBody>
      </p:sp>
      <p:sp>
        <p:nvSpPr>
          <p:cNvPr id="3" name="コンテンツ プレースホルダー 2">
            <a:extLst>
              <a:ext uri="{FF2B5EF4-FFF2-40B4-BE49-F238E27FC236}">
                <a16:creationId xmlns:a16="http://schemas.microsoft.com/office/drawing/2014/main" id="{1232BF3D-2341-3BBE-AE7F-D52DF70E6C7E}"/>
              </a:ext>
            </a:extLst>
          </p:cNvPr>
          <p:cNvSpPr>
            <a:spLocks noGrp="1"/>
          </p:cNvSpPr>
          <p:nvPr>
            <p:ph idx="1"/>
          </p:nvPr>
        </p:nvSpPr>
        <p:spPr/>
        <p:txBody>
          <a:bodyPr/>
          <a:lstStyle/>
          <a:p>
            <a:r>
              <a:rPr kumimoji="1" lang="ja-JP" altLang="en-US"/>
              <a:t>特に年次有給休暇に関する規定は面白いと思った。</a:t>
            </a:r>
            <a:endParaRPr kumimoji="1" lang="en-US" altLang="ja-JP"/>
          </a:p>
          <a:p>
            <a:r>
              <a:rPr kumimoji="1" lang="ja-JP" altLang="en-US"/>
              <a:t>平均的な収入についても調べたいと思ったが、上手いこと出てこなかった。そこを詳らかしないと明らかに低い最低賃金を規定することの是非がわからないので、もう少し頑張りたい。</a:t>
            </a:r>
            <a:endParaRPr kumimoji="1" lang="en-US" altLang="ja-JP"/>
          </a:p>
          <a:p>
            <a:r>
              <a:rPr kumimoji="1" lang="ja-JP" altLang="en-US"/>
              <a:t>参考とした資料が</a:t>
            </a:r>
            <a:r>
              <a:rPr kumimoji="1" lang="en-US" altLang="ja-JP"/>
              <a:t>2009</a:t>
            </a:r>
            <a:r>
              <a:rPr kumimoji="1" lang="ja-JP" altLang="en-US"/>
              <a:t>年のものだったので、変わっている部分なども多いかもしれない。</a:t>
            </a:r>
            <a:endParaRPr kumimoji="1" lang="en-US" altLang="ja-JP"/>
          </a:p>
        </p:txBody>
      </p:sp>
    </p:spTree>
    <p:extLst>
      <p:ext uri="{BB962C8B-B14F-4D97-AF65-F5344CB8AC3E}">
        <p14:creationId xmlns:p14="http://schemas.microsoft.com/office/powerpoint/2010/main" val="313764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617D2-DBB9-F26E-6218-54091EB80B31}"/>
              </a:ext>
            </a:extLst>
          </p:cNvPr>
          <p:cNvSpPr>
            <a:spLocks noGrp="1"/>
          </p:cNvSpPr>
          <p:nvPr>
            <p:ph type="title"/>
          </p:nvPr>
        </p:nvSpPr>
        <p:spPr/>
        <p:txBody>
          <a:bodyPr/>
          <a:lstStyle/>
          <a:p>
            <a:r>
              <a:rPr kumimoji="1" lang="ja-JP" altLang="en-US"/>
              <a:t>参考文献</a:t>
            </a:r>
          </a:p>
        </p:txBody>
      </p:sp>
      <p:sp>
        <p:nvSpPr>
          <p:cNvPr id="3" name="コンテンツ プレースホルダー 2">
            <a:extLst>
              <a:ext uri="{FF2B5EF4-FFF2-40B4-BE49-F238E27FC236}">
                <a16:creationId xmlns:a16="http://schemas.microsoft.com/office/drawing/2014/main" id="{B56B9ADA-D526-FC2D-8564-8A1279948DA4}"/>
              </a:ext>
            </a:extLst>
          </p:cNvPr>
          <p:cNvSpPr>
            <a:spLocks noGrp="1"/>
          </p:cNvSpPr>
          <p:nvPr>
            <p:ph idx="1"/>
          </p:nvPr>
        </p:nvSpPr>
        <p:spPr/>
        <p:txBody>
          <a:bodyPr/>
          <a:lstStyle/>
          <a:p>
            <a:r>
              <a:rPr kumimoji="1" lang="en-US" altLang="ja-JP"/>
              <a:t>0908R3.pdf (jetro.go.jp)</a:t>
            </a:r>
            <a:endParaRPr kumimoji="1" lang="ja-JP" altLang="en-US"/>
          </a:p>
        </p:txBody>
      </p:sp>
    </p:spTree>
    <p:extLst>
      <p:ext uri="{BB962C8B-B14F-4D97-AF65-F5344CB8AC3E}">
        <p14:creationId xmlns:p14="http://schemas.microsoft.com/office/powerpoint/2010/main" val="1253223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9" name="図 8" descr="川の両側にある建物&#10;&#10;自動的に生成された説明">
            <a:extLst>
              <a:ext uri="{FF2B5EF4-FFF2-40B4-BE49-F238E27FC236}">
                <a16:creationId xmlns:a16="http://schemas.microsoft.com/office/drawing/2014/main" id="{DAB7AEA0-489B-1D80-4902-9838E2637416}"/>
              </a:ext>
            </a:extLst>
          </p:cNvPr>
          <p:cNvPicPr>
            <a:picLocks noChangeAspect="1"/>
          </p:cNvPicPr>
          <p:nvPr/>
        </p:nvPicPr>
        <p:blipFill>
          <a:blip r:embed="rId3">
            <a:extLst>
              <a:ext uri="{837473B0-CC2E-450A-ABE3-18F120FF3D39}">
                <a1611:picAttrSrcUrl xmlns:a1611="http://schemas.microsoft.com/office/drawing/2016/11/main" r:id="rId4"/>
              </a:ext>
            </a:extLst>
          </a:blip>
          <a:srcRect r="5882" b="-1"/>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3DC03626-8E9E-6987-5668-8CD2336DE2F5}"/>
              </a:ext>
            </a:extLst>
          </p:cNvPr>
          <p:cNvSpPr>
            <a:spLocks noGrp="1"/>
          </p:cNvSpPr>
          <p:nvPr>
            <p:ph type="ctrTitle"/>
          </p:nvPr>
        </p:nvSpPr>
        <p:spPr>
          <a:xfrm>
            <a:off x="8658508" y="382752"/>
            <a:ext cx="5966336" cy="3692028"/>
          </a:xfrm>
          <a:noFill/>
        </p:spPr>
        <p:txBody>
          <a:bodyPr>
            <a:normAutofit/>
          </a:bodyPr>
          <a:lstStyle/>
          <a:p>
            <a:pPr algn="l"/>
            <a:r>
              <a:rPr kumimoji="1" lang="ja-JP" altLang="en-US" sz="3200">
                <a:latin typeface="+mn-ea"/>
                <a:ea typeface="+mn-ea"/>
              </a:rPr>
              <a:t>イタリアの</a:t>
            </a:r>
            <a:br>
              <a:rPr kumimoji="1" lang="en-US" altLang="ja-JP" sz="3200" dirty="0">
                <a:latin typeface="+mn-ea"/>
                <a:ea typeface="+mn-ea"/>
              </a:rPr>
            </a:br>
            <a:r>
              <a:rPr kumimoji="1" lang="ja-JP" altLang="en-US" sz="3200">
                <a:latin typeface="+mn-ea"/>
                <a:ea typeface="+mn-ea"/>
              </a:rPr>
              <a:t>労働制度について</a:t>
            </a:r>
          </a:p>
        </p:txBody>
      </p:sp>
    </p:spTree>
    <p:extLst>
      <p:ext uri="{BB962C8B-B14F-4D97-AF65-F5344CB8AC3E}">
        <p14:creationId xmlns:p14="http://schemas.microsoft.com/office/powerpoint/2010/main" val="4271883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45613CF7-C549-82CD-6EB8-6CA1518E931B}"/>
              </a:ext>
            </a:extLst>
          </p:cNvPr>
          <p:cNvSpPr>
            <a:spLocks noGrp="1"/>
          </p:cNvSpPr>
          <p:nvPr>
            <p:ph type="title"/>
          </p:nvPr>
        </p:nvSpPr>
        <p:spPr>
          <a:xfrm>
            <a:off x="838200" y="365125"/>
            <a:ext cx="10515600" cy="1325563"/>
          </a:xfrm>
        </p:spPr>
        <p:txBody>
          <a:bodyPr>
            <a:normAutofit/>
          </a:bodyPr>
          <a:lstStyle/>
          <a:p>
            <a:r>
              <a:rPr kumimoji="1" lang="ja-JP" altLang="en-US">
                <a:latin typeface="+mn-ea"/>
                <a:ea typeface="+mn-ea"/>
              </a:rPr>
              <a:t>日本との比較</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
        <p:nvSpPr>
          <p:cNvPr id="13" name="コンテンツ プレースホルダー 2">
            <a:extLst>
              <a:ext uri="{FF2B5EF4-FFF2-40B4-BE49-F238E27FC236}">
                <a16:creationId xmlns:a16="http://schemas.microsoft.com/office/drawing/2014/main" id="{A90BD9D6-60CA-F22C-FFFA-F0DF843BA0A2}"/>
              </a:ext>
            </a:extLst>
          </p:cNvPr>
          <p:cNvSpPr>
            <a:spLocks noGrp="1"/>
          </p:cNvSpPr>
          <p:nvPr>
            <p:ph idx="1"/>
          </p:nvPr>
        </p:nvSpPr>
        <p:spPr>
          <a:xfrm>
            <a:off x="555710" y="1915318"/>
            <a:ext cx="10515600" cy="4351338"/>
          </a:xfrm>
        </p:spPr>
        <p:txBody>
          <a:bodyPr>
            <a:normAutofit/>
          </a:bodyPr>
          <a:lstStyle/>
          <a:p>
            <a:pPr marL="0" indent="0">
              <a:buNone/>
            </a:pPr>
            <a:r>
              <a:rPr lang="ja-JP" altLang="en-US" sz="3600" b="1">
                <a:effectLst/>
                <a:latin typeface="+mn-ea"/>
              </a:rPr>
              <a:t>就業率</a:t>
            </a:r>
            <a:r>
              <a:rPr lang="en-US" altLang="ja-JP" sz="3600" b="1" dirty="0">
                <a:effectLst/>
                <a:latin typeface="+mn-ea"/>
              </a:rPr>
              <a:t>(2022</a:t>
            </a:r>
            <a:r>
              <a:rPr lang="ja-JP" altLang="en-US" sz="3600" b="1">
                <a:effectLst/>
                <a:latin typeface="+mn-ea"/>
              </a:rPr>
              <a:t>年</a:t>
            </a:r>
            <a:r>
              <a:rPr lang="en-US" altLang="ja-JP" sz="3600" b="1" dirty="0">
                <a:effectLst/>
                <a:latin typeface="+mn-ea"/>
              </a:rPr>
              <a:t>)</a:t>
            </a:r>
            <a:r>
              <a:rPr lang="ja-JP" altLang="en-US" sz="3600" b="1">
                <a:effectLst/>
                <a:latin typeface="+mn-ea"/>
              </a:rPr>
              <a:t>　　</a:t>
            </a:r>
            <a:endParaRPr lang="en-US" altLang="ja-JP" sz="3600" b="1" dirty="0">
              <a:latin typeface="+mn-ea"/>
            </a:endParaRPr>
          </a:p>
          <a:p>
            <a:pPr marL="0" indent="0">
              <a:buNone/>
            </a:pPr>
            <a:endParaRPr lang="en-US" altLang="ja-JP" sz="3600" b="1" dirty="0">
              <a:effectLst/>
              <a:latin typeface="+mn-ea"/>
            </a:endParaRPr>
          </a:p>
          <a:p>
            <a:pPr marL="0" indent="0">
              <a:buNone/>
            </a:pPr>
            <a:r>
              <a:rPr lang="ja-JP" altLang="en-US" sz="3600">
                <a:effectLst/>
                <a:latin typeface="+mn-ea"/>
              </a:rPr>
              <a:t>イタリア</a:t>
            </a:r>
            <a:r>
              <a:rPr lang="en-US" altLang="ja-JP" sz="3600" dirty="0">
                <a:effectLst/>
                <a:latin typeface="+mn-ea"/>
              </a:rPr>
              <a:t>…45.1%</a:t>
            </a:r>
            <a:r>
              <a:rPr lang="ja-JP" altLang="en-US" sz="3600">
                <a:effectLst/>
                <a:latin typeface="+mn-ea"/>
              </a:rPr>
              <a:t>　　　　</a:t>
            </a:r>
            <a:endParaRPr lang="en-US" altLang="ja-JP" sz="3600" dirty="0">
              <a:effectLst/>
              <a:latin typeface="+mn-ea"/>
            </a:endParaRPr>
          </a:p>
          <a:p>
            <a:pPr marL="0" indent="0">
              <a:buNone/>
            </a:pPr>
            <a:r>
              <a:rPr lang="ja-JP" altLang="en-US" sz="3600">
                <a:effectLst/>
                <a:latin typeface="+mn-ea"/>
              </a:rPr>
              <a:t>日本</a:t>
            </a:r>
            <a:r>
              <a:rPr lang="en-US" altLang="ja-JP" sz="3600" dirty="0">
                <a:effectLst/>
                <a:latin typeface="+mn-ea"/>
              </a:rPr>
              <a:t>…60.9%</a:t>
            </a:r>
            <a:br>
              <a:rPr lang="en" altLang="ja-JP" dirty="0">
                <a:effectLst/>
                <a:latin typeface="+mn-ea"/>
              </a:rPr>
            </a:br>
            <a:endParaRPr lang="en" altLang="ja-JP" dirty="0">
              <a:effectLst/>
              <a:latin typeface="+mn-ea"/>
            </a:endParaRPr>
          </a:p>
          <a:p>
            <a:pPr marL="0" indent="0">
              <a:buNone/>
            </a:pPr>
            <a:endParaRPr lang="en" altLang="ja-JP" dirty="0">
              <a:effectLst/>
              <a:latin typeface="+mn-ea"/>
            </a:endParaRPr>
          </a:p>
          <a:p>
            <a:endParaRPr kumimoji="1" lang="ja-JP" altLang="en-US"/>
          </a:p>
        </p:txBody>
      </p:sp>
      <p:pic>
        <p:nvPicPr>
          <p:cNvPr id="14" name="図 13" descr="グラフ, 折れ線グラフ&#10;&#10;自動的に生成された説明">
            <a:extLst>
              <a:ext uri="{FF2B5EF4-FFF2-40B4-BE49-F238E27FC236}">
                <a16:creationId xmlns:a16="http://schemas.microsoft.com/office/drawing/2014/main" id="{5EBEEF06-C54C-8230-EC65-E90969329010}"/>
              </a:ext>
            </a:extLst>
          </p:cNvPr>
          <p:cNvPicPr>
            <a:picLocks noChangeAspect="1"/>
          </p:cNvPicPr>
          <p:nvPr/>
        </p:nvPicPr>
        <p:blipFill>
          <a:blip r:embed="rId3"/>
          <a:stretch>
            <a:fillRect/>
          </a:stretch>
        </p:blipFill>
        <p:spPr>
          <a:xfrm>
            <a:off x="4214812" y="1484373"/>
            <a:ext cx="7836857" cy="4702114"/>
          </a:xfrm>
          <a:prstGeom prst="rect">
            <a:avLst/>
          </a:prstGeom>
        </p:spPr>
      </p:pic>
    </p:spTree>
    <p:extLst>
      <p:ext uri="{BB962C8B-B14F-4D97-AF65-F5344CB8AC3E}">
        <p14:creationId xmlns:p14="http://schemas.microsoft.com/office/powerpoint/2010/main" val="3337182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1D3B26-0599-0D45-2D34-A2D909FD7F22}"/>
              </a:ext>
            </a:extLst>
          </p:cNvPr>
          <p:cNvSpPr>
            <a:spLocks noGrp="1"/>
          </p:cNvSpPr>
          <p:nvPr>
            <p:ph type="title"/>
          </p:nvPr>
        </p:nvSpPr>
        <p:spPr>
          <a:xfrm>
            <a:off x="376901" y="1602581"/>
            <a:ext cx="4276725" cy="2957513"/>
          </a:xfrm>
        </p:spPr>
        <p:txBody>
          <a:bodyPr>
            <a:normAutofit/>
          </a:bodyPr>
          <a:lstStyle/>
          <a:p>
            <a:r>
              <a:rPr lang="ja-JP" altLang="en-US" sz="3600" b="1">
                <a:effectLst/>
                <a:latin typeface="+mn-ea"/>
                <a:ea typeface="+mn-ea"/>
              </a:rPr>
              <a:t>失業率</a:t>
            </a:r>
            <a:r>
              <a:rPr lang="en-US" altLang="ja-JP" sz="3600" b="1" dirty="0">
                <a:effectLst/>
                <a:latin typeface="+mn-ea"/>
              </a:rPr>
              <a:t>(2024</a:t>
            </a:r>
            <a:r>
              <a:rPr lang="ja-JP" altLang="en-US" sz="3600" b="1">
                <a:effectLst/>
                <a:latin typeface="+mn-ea"/>
                <a:ea typeface="+mn-ea"/>
              </a:rPr>
              <a:t>年</a:t>
            </a:r>
            <a:r>
              <a:rPr lang="en-US" altLang="ja-JP" sz="3600" b="1" dirty="0">
                <a:effectLst/>
                <a:latin typeface="+mn-ea"/>
                <a:ea typeface="+mn-ea"/>
              </a:rPr>
              <a:t>)</a:t>
            </a:r>
            <a:r>
              <a:rPr lang="ja-JP" altLang="en-US" sz="3600" b="1">
                <a:effectLst/>
                <a:latin typeface="+mn-ea"/>
              </a:rPr>
              <a:t>　　</a:t>
            </a:r>
            <a:br>
              <a:rPr lang="en-US" altLang="ja-JP" sz="3600" b="1" dirty="0">
                <a:latin typeface="+mn-ea"/>
                <a:ea typeface="+mn-ea"/>
              </a:rPr>
            </a:br>
            <a:br>
              <a:rPr lang="en-US" altLang="ja-JP" sz="3600" dirty="0">
                <a:effectLst/>
                <a:latin typeface="+mn-ea"/>
                <a:ea typeface="+mn-ea"/>
              </a:rPr>
            </a:br>
            <a:r>
              <a:rPr lang="ja-JP" altLang="en-US" sz="3600">
                <a:effectLst/>
                <a:latin typeface="+mn-ea"/>
                <a:ea typeface="+mn-ea"/>
              </a:rPr>
              <a:t>イタリア</a:t>
            </a:r>
            <a:r>
              <a:rPr lang="en-US" altLang="ja-JP" sz="3600" dirty="0">
                <a:effectLst/>
                <a:latin typeface="+mn-ea"/>
                <a:ea typeface="+mn-ea"/>
              </a:rPr>
              <a:t>…6.48%</a:t>
            </a:r>
            <a:r>
              <a:rPr lang="ja-JP" altLang="en-US" sz="3600">
                <a:effectLst/>
                <a:latin typeface="+mn-ea"/>
                <a:ea typeface="+mn-ea"/>
              </a:rPr>
              <a:t>　　</a:t>
            </a:r>
            <a:br>
              <a:rPr lang="en-US" altLang="ja-JP" sz="3600" dirty="0">
                <a:effectLst/>
                <a:latin typeface="+mn-ea"/>
                <a:ea typeface="+mn-ea"/>
              </a:rPr>
            </a:br>
            <a:r>
              <a:rPr lang="ja-JP" altLang="en-US" sz="3600">
                <a:effectLst/>
                <a:latin typeface="+mn-ea"/>
                <a:ea typeface="+mn-ea"/>
              </a:rPr>
              <a:t>日本</a:t>
            </a:r>
            <a:r>
              <a:rPr lang="en-US" altLang="ja-JP" sz="3600" dirty="0">
                <a:effectLst/>
                <a:latin typeface="+mn-ea"/>
                <a:ea typeface="+mn-ea"/>
              </a:rPr>
              <a:t>…2.6%</a:t>
            </a:r>
            <a:br>
              <a:rPr lang="en-US" altLang="ja-JP" sz="2800" dirty="0">
                <a:effectLst/>
                <a:latin typeface="+mn-ea"/>
                <a:ea typeface="+mn-ea"/>
              </a:rPr>
            </a:br>
            <a:endParaRPr kumimoji="1" lang="ja-JP" altLang="en-US" sz="2800">
              <a:latin typeface="+mn-ea"/>
              <a:ea typeface="+mn-ea"/>
            </a:endParaRPr>
          </a:p>
        </p:txBody>
      </p:sp>
      <p:pic>
        <p:nvPicPr>
          <p:cNvPr id="4" name="コンテンツ プレースホルダー 3" descr="グラフ, 折れ線グラフ&#10;&#10;自動的に生成された説明">
            <a:extLst>
              <a:ext uri="{FF2B5EF4-FFF2-40B4-BE49-F238E27FC236}">
                <a16:creationId xmlns:a16="http://schemas.microsoft.com/office/drawing/2014/main" id="{C0E188D3-1A3C-DB29-E539-22F7BFDD2279}"/>
              </a:ext>
            </a:extLst>
          </p:cNvPr>
          <p:cNvPicPr>
            <a:picLocks noGrp="1" noChangeAspect="1"/>
          </p:cNvPicPr>
          <p:nvPr>
            <p:ph idx="1"/>
          </p:nvPr>
        </p:nvPicPr>
        <p:blipFill>
          <a:blip r:embed="rId3"/>
          <a:stretch>
            <a:fillRect/>
          </a:stretch>
        </p:blipFill>
        <p:spPr>
          <a:xfrm>
            <a:off x="3988333" y="1414463"/>
            <a:ext cx="8096250" cy="4857750"/>
          </a:xfrm>
          <a:prstGeom prst="rect">
            <a:avLst/>
          </a:prstGeom>
        </p:spPr>
      </p:pic>
      <p:sp>
        <p:nvSpPr>
          <p:cNvPr id="5" name="タイトル 1">
            <a:extLst>
              <a:ext uri="{FF2B5EF4-FFF2-40B4-BE49-F238E27FC236}">
                <a16:creationId xmlns:a16="http://schemas.microsoft.com/office/drawing/2014/main" id="{12AD4656-15B6-BA31-1700-CE7383D678B5}"/>
              </a:ext>
            </a:extLst>
          </p:cNvPr>
          <p:cNvSpPr txBox="1">
            <a:spLocks/>
          </p:cNvSpPr>
          <p:nvPr/>
        </p:nvSpPr>
        <p:spPr>
          <a:xfrm>
            <a:off x="714376" y="726280"/>
            <a:ext cx="4905375" cy="1004888"/>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11000" b="0"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j-cs"/>
              </a:rPr>
              <a:t>日本との比較</a:t>
            </a:r>
            <a:br>
              <a:rPr kumimoji="1" lang="en-US" altLang="ja-JP" sz="4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j-cs"/>
              </a:rPr>
            </a:br>
            <a:br>
              <a:rPr kumimoji="1" lang="en-US" altLang="ja-JP" sz="4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j-cs"/>
              </a:rPr>
            </a:br>
            <a:endParaRPr kumimoji="1" lang="ja-JP" altLang="en-US" sz="4400" b="0"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j-cs"/>
            </a:endParaRPr>
          </a:p>
        </p:txBody>
      </p:sp>
    </p:spTree>
    <p:extLst>
      <p:ext uri="{BB962C8B-B14F-4D97-AF65-F5344CB8AC3E}">
        <p14:creationId xmlns:p14="http://schemas.microsoft.com/office/powerpoint/2010/main" val="854781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04151053-265D-6BDB-9F0F-3095207F81CE}"/>
              </a:ext>
            </a:extLst>
          </p:cNvPr>
          <p:cNvSpPr>
            <a:spLocks noGrp="1"/>
          </p:cNvSpPr>
          <p:nvPr>
            <p:ph type="title"/>
          </p:nvPr>
        </p:nvSpPr>
        <p:spPr>
          <a:xfrm>
            <a:off x="838200" y="365125"/>
            <a:ext cx="10515600" cy="1828444"/>
          </a:xfrm>
        </p:spPr>
        <p:txBody>
          <a:bodyPr vert="horz" lIns="91440" tIns="45720" rIns="91440" bIns="45720" rtlCol="0" anchor="ctr">
            <a:normAutofit/>
          </a:bodyPr>
          <a:lstStyle/>
          <a:p>
            <a:r>
              <a:rPr kumimoji="1" lang="ja-JP" altLang="en-US" sz="5200" kern="1200">
                <a:solidFill>
                  <a:schemeClr val="tx1"/>
                </a:solidFill>
                <a:latin typeface="+mj-lt"/>
                <a:ea typeface="+mj-ea"/>
                <a:cs typeface="+mj-cs"/>
              </a:rPr>
              <a:t>労働制度</a:t>
            </a:r>
          </a:p>
        </p:txBody>
      </p:sp>
      <p:sp>
        <p:nvSpPr>
          <p:cNvPr id="3" name="コンテンツ プレースホルダー 2">
            <a:extLst>
              <a:ext uri="{FF2B5EF4-FFF2-40B4-BE49-F238E27FC236}">
                <a16:creationId xmlns:a16="http://schemas.microsoft.com/office/drawing/2014/main" id="{74103D74-EBAB-87CF-FEF6-164F430053F4}"/>
              </a:ext>
            </a:extLst>
          </p:cNvPr>
          <p:cNvSpPr>
            <a:spLocks noGrp="1"/>
          </p:cNvSpPr>
          <p:nvPr>
            <p:ph idx="1"/>
          </p:nvPr>
        </p:nvSpPr>
        <p:spPr>
          <a:xfrm>
            <a:off x="838200" y="2398626"/>
            <a:ext cx="5158427" cy="3730460"/>
          </a:xfrm>
        </p:spPr>
        <p:txBody>
          <a:bodyPr vert="horz" lIns="91440" tIns="45720" rIns="91440" bIns="45720" rtlCol="0">
            <a:normAutofit/>
          </a:bodyPr>
          <a:lstStyle/>
          <a:p>
            <a:r>
              <a:rPr lang="ja-JP" altLang="en-US" b="1">
                <a:effectLst/>
                <a:latin typeface="+mn-ea"/>
              </a:rPr>
              <a:t>雇用対策法</a:t>
            </a:r>
            <a:endParaRPr lang="en-US" altLang="ja-JP" b="1" dirty="0">
              <a:effectLst/>
              <a:latin typeface="+mn-ea"/>
            </a:endParaRPr>
          </a:p>
          <a:p>
            <a:pPr marL="0"/>
            <a:endParaRPr lang="en-US" altLang="ja-JP" dirty="0">
              <a:effectLst/>
              <a:latin typeface="+mn-ea"/>
            </a:endParaRPr>
          </a:p>
          <a:p>
            <a:pPr marL="0" indent="0">
              <a:buNone/>
            </a:pPr>
            <a:r>
              <a:rPr lang="en-US" altLang="ja-JP" dirty="0">
                <a:effectLst/>
                <a:latin typeface="+mn-ea"/>
              </a:rPr>
              <a:t>①</a:t>
            </a:r>
            <a:r>
              <a:rPr lang="ja-JP" altLang="en-US">
                <a:effectLst/>
                <a:latin typeface="+mn-ea"/>
              </a:rPr>
              <a:t>労働者派遣制度の導入</a:t>
            </a:r>
          </a:p>
          <a:p>
            <a:pPr marL="0" indent="0">
              <a:buNone/>
            </a:pPr>
            <a:r>
              <a:rPr lang="en-US" altLang="ja-JP" dirty="0">
                <a:effectLst/>
                <a:latin typeface="+mn-ea"/>
              </a:rPr>
              <a:t>②</a:t>
            </a:r>
            <a:r>
              <a:rPr lang="ja-JP" altLang="en-US">
                <a:effectLst/>
                <a:latin typeface="+mn-ea"/>
              </a:rPr>
              <a:t>法定労働時間の短縮</a:t>
            </a:r>
          </a:p>
          <a:p>
            <a:pPr marL="0" indent="0">
              <a:buNone/>
            </a:pPr>
            <a:r>
              <a:rPr lang="en-US" altLang="ja-JP" dirty="0">
                <a:effectLst/>
                <a:latin typeface="+mn-ea"/>
              </a:rPr>
              <a:t>③</a:t>
            </a:r>
            <a:r>
              <a:rPr lang="ja-JP" altLang="en-US">
                <a:effectLst/>
                <a:latin typeface="+mn-ea"/>
              </a:rPr>
              <a:t>地域対策</a:t>
            </a:r>
          </a:p>
          <a:p>
            <a:endParaRPr kumimoji="1" lang="en-US" altLang="ja-JP" sz="2000" dirty="0"/>
          </a:p>
        </p:txBody>
      </p:sp>
      <p:sp>
        <p:nvSpPr>
          <p:cNvPr id="4" name="コンテンツ プレースホルダー 2">
            <a:extLst>
              <a:ext uri="{FF2B5EF4-FFF2-40B4-BE49-F238E27FC236}">
                <a16:creationId xmlns:a16="http://schemas.microsoft.com/office/drawing/2014/main" id="{7655326D-4FB5-A7A0-E3E0-44A930E6FE82}"/>
              </a:ext>
            </a:extLst>
          </p:cNvPr>
          <p:cNvSpPr txBox="1">
            <a:spLocks/>
          </p:cNvSpPr>
          <p:nvPr/>
        </p:nvSpPr>
        <p:spPr>
          <a:xfrm>
            <a:off x="6189154" y="2398626"/>
            <a:ext cx="5164645" cy="3730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2800" b="1"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n-cs"/>
              </a:rPr>
              <a:t>職業安定所</a:t>
            </a:r>
            <a:endParaRPr kumimoji="1" lang="en-US" altLang="ja-JP" sz="28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1" lang="en-US" altLang="ja-JP" sz="28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2800" b="1"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n-cs"/>
              </a:rPr>
              <a:t>雇用保険制度</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1" lang="en-US" altLang="ja-JP" sz="2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269112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3" name="コンテンツ プレースホルダー 2">
            <a:extLst>
              <a:ext uri="{FF2B5EF4-FFF2-40B4-BE49-F238E27FC236}">
                <a16:creationId xmlns:a16="http://schemas.microsoft.com/office/drawing/2014/main" id="{CB6E32F9-29CE-A079-536A-F51C3507E39E}"/>
              </a:ext>
            </a:extLst>
          </p:cNvPr>
          <p:cNvSpPr>
            <a:spLocks noGrp="1"/>
          </p:cNvSpPr>
          <p:nvPr>
            <p:ph idx="1"/>
          </p:nvPr>
        </p:nvSpPr>
        <p:spPr>
          <a:xfrm>
            <a:off x="232101" y="752198"/>
            <a:ext cx="6589207" cy="5707866"/>
          </a:xfrm>
        </p:spPr>
        <p:txBody>
          <a:bodyPr>
            <a:normAutofit fontScale="92500" lnSpcReduction="20000"/>
          </a:bodyPr>
          <a:lstStyle/>
          <a:p>
            <a:pPr marL="0" indent="0">
              <a:buNone/>
            </a:pPr>
            <a:r>
              <a:rPr lang="ja-JP" altLang="en-US" sz="4300" b="1">
                <a:effectLst/>
                <a:latin typeface="+mn-ea"/>
              </a:rPr>
              <a:t>シエスタ制度</a:t>
            </a:r>
            <a:endParaRPr lang="en-US" altLang="ja-JP" sz="4300" b="1" dirty="0">
              <a:effectLst/>
              <a:latin typeface="+mn-ea"/>
            </a:endParaRPr>
          </a:p>
          <a:p>
            <a:endParaRPr lang="en-US" altLang="ja-JP" b="1" dirty="0">
              <a:effectLst/>
              <a:latin typeface="+mn-ea"/>
            </a:endParaRPr>
          </a:p>
          <a:p>
            <a:pPr marL="0" indent="0">
              <a:buNone/>
            </a:pPr>
            <a:r>
              <a:rPr lang="ja-JP" altLang="en-US">
                <a:effectLst/>
                <a:latin typeface="+mn-ea"/>
              </a:rPr>
              <a:t>シエスタ（</a:t>
            </a:r>
            <a:r>
              <a:rPr lang="en" altLang="ja-JP" dirty="0">
                <a:effectLst/>
                <a:latin typeface="+mn-ea"/>
              </a:rPr>
              <a:t>siesta</a:t>
            </a:r>
            <a:r>
              <a:rPr lang="ja-JP" altLang="en">
                <a:effectLst/>
                <a:latin typeface="+mn-ea"/>
              </a:rPr>
              <a:t>）</a:t>
            </a:r>
            <a:r>
              <a:rPr lang="en" altLang="ja-JP" dirty="0">
                <a:effectLst/>
                <a:latin typeface="+mn-ea"/>
              </a:rPr>
              <a:t>…</a:t>
            </a:r>
            <a:r>
              <a:rPr lang="ja-JP" altLang="en-US">
                <a:effectLst/>
                <a:latin typeface="+mn-ea"/>
              </a:rPr>
              <a:t>正午前後、昼寝</a:t>
            </a:r>
          </a:p>
          <a:p>
            <a:pPr marL="0" indent="0">
              <a:buNone/>
            </a:pPr>
            <a:endParaRPr lang="ja-JP" altLang="en-US">
              <a:effectLst/>
              <a:latin typeface="+mn-ea"/>
            </a:endParaRPr>
          </a:p>
          <a:p>
            <a:pPr marL="0" indent="0">
              <a:buNone/>
            </a:pPr>
            <a:r>
              <a:rPr lang="ja-JP" altLang="en-US">
                <a:effectLst/>
                <a:latin typeface="+mn-ea"/>
              </a:rPr>
              <a:t>お昼休みを</a:t>
            </a:r>
            <a:r>
              <a:rPr lang="en-US" altLang="ja-JP" dirty="0">
                <a:effectLst/>
                <a:latin typeface="+mn-ea"/>
              </a:rPr>
              <a:t>2,3</a:t>
            </a:r>
            <a:r>
              <a:rPr lang="ja-JP" altLang="en-US">
                <a:effectLst/>
                <a:latin typeface="+mn-ea"/>
              </a:rPr>
              <a:t>時間増やす代わりに退社時間を遅くする制度。スペインをはじめとしたラテンの国々が発祥。正午過ぎには</a:t>
            </a:r>
            <a:r>
              <a:rPr lang="en-US" altLang="ja-JP" dirty="0">
                <a:effectLst/>
                <a:latin typeface="+mn-ea"/>
              </a:rPr>
              <a:t>40</a:t>
            </a:r>
            <a:r>
              <a:rPr lang="ja-JP" altLang="en-US">
                <a:effectLst/>
                <a:latin typeface="+mn-ea"/>
              </a:rPr>
              <a:t>度を超えることもあり、効率的に仕事を進められないことから長い昼休みを設けるようになった。</a:t>
            </a:r>
            <a:endParaRPr lang="en-US" altLang="ja-JP" dirty="0">
              <a:effectLst/>
              <a:latin typeface="+mn-ea"/>
            </a:endParaRPr>
          </a:p>
          <a:p>
            <a:pPr marL="0" indent="0">
              <a:buNone/>
            </a:pPr>
            <a:endParaRPr lang="ja-JP" altLang="en-US">
              <a:effectLst/>
              <a:latin typeface="+mn-ea"/>
            </a:endParaRPr>
          </a:p>
          <a:p>
            <a:pPr marL="0" indent="0">
              <a:buNone/>
            </a:pPr>
            <a:r>
              <a:rPr lang="ja-JP" altLang="en-US">
                <a:effectLst/>
                <a:latin typeface="+mn-ea"/>
              </a:rPr>
              <a:t>→最も眠気を感じやすい正午の時間に休憩をとることは非常に合理的で、</a:t>
            </a:r>
            <a:r>
              <a:rPr lang="ja-JP" altLang="en-US">
                <a:effectLst/>
                <a:highlight>
                  <a:srgbClr val="FFFF00"/>
                </a:highlight>
                <a:latin typeface="+mn-ea"/>
              </a:rPr>
              <a:t>仕事の生産性の向上が期待され</a:t>
            </a:r>
            <a:r>
              <a:rPr lang="ja-JP" altLang="en-US">
                <a:effectLst/>
                <a:latin typeface="+mn-ea"/>
              </a:rPr>
              <a:t>、日本にも導入されている</a:t>
            </a:r>
          </a:p>
          <a:p>
            <a:pPr marL="0" indent="0">
              <a:buNone/>
            </a:pPr>
            <a:endParaRPr kumimoji="1" lang="ja-JP" altLang="en-US" sz="180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234238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3" name="コンテンツ プレースホルダー 2">
            <a:extLst>
              <a:ext uri="{FF2B5EF4-FFF2-40B4-BE49-F238E27FC236}">
                <a16:creationId xmlns:a16="http://schemas.microsoft.com/office/drawing/2014/main" id="{AC69231C-C1E1-15D0-FA70-1D6FFB333917}"/>
              </a:ext>
            </a:extLst>
          </p:cNvPr>
          <p:cNvSpPr>
            <a:spLocks noGrp="1"/>
          </p:cNvSpPr>
          <p:nvPr>
            <p:ph idx="1"/>
          </p:nvPr>
        </p:nvSpPr>
        <p:spPr>
          <a:xfrm>
            <a:off x="216568" y="828675"/>
            <a:ext cx="6604741" cy="5079541"/>
          </a:xfrm>
        </p:spPr>
        <p:txBody>
          <a:bodyPr>
            <a:normAutofit/>
          </a:bodyPr>
          <a:lstStyle/>
          <a:p>
            <a:pPr marL="0" indent="0">
              <a:buNone/>
            </a:pPr>
            <a:r>
              <a:rPr lang="ja-JP" altLang="en-US" sz="4000" b="1">
                <a:effectLst/>
                <a:latin typeface="+mn-ea"/>
              </a:rPr>
              <a:t>ポンテ制度</a:t>
            </a:r>
            <a:endParaRPr lang="en-US" altLang="ja-JP" sz="4000" b="1" dirty="0">
              <a:effectLst/>
              <a:latin typeface="+mn-ea"/>
            </a:endParaRPr>
          </a:p>
          <a:p>
            <a:pPr marL="0" indent="0">
              <a:buNone/>
            </a:pPr>
            <a:endParaRPr lang="en-US" altLang="ja-JP" sz="2600" b="1" dirty="0">
              <a:effectLst/>
              <a:latin typeface="+mn-ea"/>
            </a:endParaRPr>
          </a:p>
          <a:p>
            <a:pPr marL="0" indent="0">
              <a:buNone/>
            </a:pPr>
            <a:r>
              <a:rPr lang="ja-JP" altLang="en-US" sz="2600">
                <a:effectLst/>
                <a:latin typeface="+mn-ea"/>
              </a:rPr>
              <a:t>ポンテ</a:t>
            </a:r>
            <a:r>
              <a:rPr lang="en-US" altLang="ja-JP" sz="2600" dirty="0">
                <a:effectLst/>
                <a:latin typeface="+mn-ea"/>
              </a:rPr>
              <a:t>(</a:t>
            </a:r>
            <a:r>
              <a:rPr lang="en" altLang="ja-JP" sz="2600" dirty="0" err="1">
                <a:effectLst/>
                <a:latin typeface="+mn-ea"/>
              </a:rPr>
              <a:t>ponte</a:t>
            </a:r>
            <a:r>
              <a:rPr lang="en" altLang="ja-JP" sz="2600" dirty="0">
                <a:effectLst/>
                <a:latin typeface="+mn-ea"/>
              </a:rPr>
              <a:t>)…</a:t>
            </a:r>
            <a:r>
              <a:rPr lang="ja-JP" altLang="en-US" sz="2600">
                <a:effectLst/>
                <a:latin typeface="+mn-ea"/>
              </a:rPr>
              <a:t>橋</a:t>
            </a:r>
            <a:endParaRPr lang="en-US" altLang="ja-JP" sz="2600" dirty="0">
              <a:effectLst/>
              <a:latin typeface="+mn-ea"/>
            </a:endParaRPr>
          </a:p>
          <a:p>
            <a:pPr marL="0" indent="0">
              <a:buNone/>
            </a:pPr>
            <a:endParaRPr lang="ja-JP" altLang="en-US" sz="2600">
              <a:effectLst/>
              <a:latin typeface="+mn-ea"/>
            </a:endParaRPr>
          </a:p>
          <a:p>
            <a:pPr marL="0" indent="0">
              <a:buNone/>
            </a:pPr>
            <a:r>
              <a:rPr lang="ja-JP" altLang="en-US" sz="2600">
                <a:effectLst/>
                <a:latin typeface="+mn-ea"/>
              </a:rPr>
              <a:t>祝日と休日に挟まれた平日を休みにするシステム。</a:t>
            </a:r>
            <a:endParaRPr lang="en-US" altLang="ja-JP" sz="2600" dirty="0">
              <a:effectLst/>
              <a:latin typeface="+mn-ea"/>
            </a:endParaRPr>
          </a:p>
          <a:p>
            <a:pPr marL="0" indent="0">
              <a:buNone/>
            </a:pPr>
            <a:br>
              <a:rPr lang="ja-JP" altLang="en-US" sz="2600">
                <a:effectLst/>
                <a:latin typeface="+mn-ea"/>
              </a:rPr>
            </a:br>
            <a:r>
              <a:rPr lang="ja-JP" altLang="en-US" sz="2600">
                <a:effectLst/>
                <a:latin typeface="+mn-ea"/>
              </a:rPr>
              <a:t>→日本では祝日と日曜日が重なった場合に月曜日以降を休日にする振替休日があるが、イタリアには存在しない</a:t>
            </a:r>
          </a:p>
          <a:p>
            <a:endParaRPr kumimoji="1" lang="ja-JP" altLang="en-US" sz="260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46488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173B898-7B5E-8EA7-F0D7-89B92140FCC1}"/>
              </a:ext>
            </a:extLst>
          </p:cNvPr>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717494" y="6242267"/>
            <a:ext cx="352425" cy="584775"/>
          </a:xfrm>
          <a:prstGeom prst="rect">
            <a:avLst/>
          </a:prstGeom>
          <a:noFill/>
        </p:spPr>
        <p:txBody>
          <a:bodyPr wrap="square" rtlCol="0">
            <a:spAutoFit/>
          </a:bodyPr>
          <a:lstStyle/>
          <a:p>
            <a:r>
              <a:rPr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1</a:t>
            </a:r>
            <a:endParaRPr kumimoji="1" lang="ja-JP" altLang="en-US"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endParaRPr>
          </a:p>
        </p:txBody>
      </p:sp>
      <p:sp>
        <p:nvSpPr>
          <p:cNvPr id="2" name="テキスト ボックス 1">
            <a:extLst>
              <a:ext uri="{FF2B5EF4-FFF2-40B4-BE49-F238E27FC236}">
                <a16:creationId xmlns:a16="http://schemas.microsoft.com/office/drawing/2014/main" id="{B1AD0EEE-43DA-6929-D3E4-4D66C2A02F9F}"/>
              </a:ext>
            </a:extLst>
          </p:cNvPr>
          <p:cNvSpPr txBox="1"/>
          <p:nvPr/>
        </p:nvSpPr>
        <p:spPr bwMode="gray">
          <a:xfrm>
            <a:off x="0" y="83821"/>
            <a:ext cx="3729668" cy="769441"/>
          </a:xfrm>
          <a:prstGeom prst="rect">
            <a:avLst/>
          </a:prstGeom>
          <a:noFill/>
        </p:spPr>
        <p:txBody>
          <a:bodyPr wrap="square" spcCol="324000" rtlCol="0">
            <a:spAutoFit/>
          </a:bodyPr>
          <a:lstStyle/>
          <a:p>
            <a:r>
              <a:rPr lang="ja-JP" altLang="en-US" sz="44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a:t>
            </a:r>
            <a:r>
              <a:rPr kumimoji="1" lang="ja-JP" altLang="en-US" sz="44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長時間労働</a:t>
            </a:r>
          </a:p>
        </p:txBody>
      </p:sp>
      <p:sp>
        <p:nvSpPr>
          <p:cNvPr id="11" name="四角形: 角を丸くする 10">
            <a:extLst>
              <a:ext uri="{FF2B5EF4-FFF2-40B4-BE49-F238E27FC236}">
                <a16:creationId xmlns:a16="http://schemas.microsoft.com/office/drawing/2014/main" id="{576A23E4-3F9F-C49F-0740-1938BFB291BC}"/>
              </a:ext>
            </a:extLst>
          </p:cNvPr>
          <p:cNvSpPr/>
          <p:nvPr/>
        </p:nvSpPr>
        <p:spPr>
          <a:xfrm>
            <a:off x="761270" y="1366444"/>
            <a:ext cx="10790518" cy="1548545"/>
          </a:xfrm>
          <a:prstGeom prst="round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72A234A0-970D-D118-6E81-9AF2C3B49181}"/>
              </a:ext>
            </a:extLst>
          </p:cNvPr>
          <p:cNvSpPr txBox="1"/>
          <p:nvPr/>
        </p:nvSpPr>
        <p:spPr>
          <a:xfrm>
            <a:off x="1066426" y="1145107"/>
            <a:ext cx="3461124" cy="442674"/>
          </a:xfrm>
          <a:prstGeom prst="roundRect">
            <a:avLst/>
          </a:prstGeom>
          <a:solidFill>
            <a:schemeClr val="bg1">
              <a:lumMod val="85000"/>
            </a:schemeClr>
          </a:solidFill>
          <a:ln w="19050">
            <a:solidFill>
              <a:schemeClr val="bg1"/>
            </a:solidFill>
          </a:ln>
        </p:spPr>
        <p:txBody>
          <a:bodyPr wrap="square" spcCol="324000" rtlCol="0">
            <a:spAutoFit/>
          </a:bodyPr>
          <a:lstStyle/>
          <a:p>
            <a:pPr algn="ctr"/>
            <a:r>
              <a:rPr kumimoji="1" lang="ja-JP" altLang="en-US" sz="2000"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労働基準法</a:t>
            </a:r>
            <a:r>
              <a:rPr kumimoji="1" lang="en-US" altLang="ja-JP" sz="2000"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32</a:t>
            </a:r>
            <a:r>
              <a:rPr kumimoji="1" lang="ja-JP" altLang="en-US" sz="2000"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条</a:t>
            </a:r>
            <a:r>
              <a:rPr kumimoji="1" lang="zh-TW" altLang="en-US" sz="2000"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（労働時間）</a:t>
            </a:r>
            <a:endParaRPr kumimoji="1" lang="ja-JP" altLang="en-US" sz="2000"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13" name="テキスト ボックス 12">
            <a:extLst>
              <a:ext uri="{FF2B5EF4-FFF2-40B4-BE49-F238E27FC236}">
                <a16:creationId xmlns:a16="http://schemas.microsoft.com/office/drawing/2014/main" id="{F0E3855E-E33E-9ECA-7E04-13BDA2BA0C98}"/>
              </a:ext>
            </a:extLst>
          </p:cNvPr>
          <p:cNvSpPr txBox="1"/>
          <p:nvPr/>
        </p:nvSpPr>
        <p:spPr>
          <a:xfrm>
            <a:off x="925641" y="1698042"/>
            <a:ext cx="10461776" cy="1106686"/>
          </a:xfrm>
          <a:prstGeom prst="roundRect">
            <a:avLst/>
          </a:prstGeom>
          <a:noFill/>
          <a:ln w="19050">
            <a:noFill/>
          </a:ln>
        </p:spPr>
        <p:txBody>
          <a:bodyPr wrap="square" spcCol="324000" rtlCol="0">
            <a:spAutoFit/>
          </a:bodyPr>
          <a:lstStyle/>
          <a:p>
            <a:pPr>
              <a:spcAft>
                <a:spcPts val="600"/>
              </a:spcAft>
            </a:pPr>
            <a:r>
              <a:rPr lang="ja-JP" altLang="en-US"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① </a:t>
            </a:r>
            <a:r>
              <a:rPr kumimoji="1" lang="ja-JP" altLang="en-US"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使用者は、労働者に、休憩時間を除き一週間について四十時間を超えて、労働させてはならない。</a:t>
            </a:r>
            <a:endParaRPr kumimoji="1" lang="en-US" altLang="ja-JP"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kumimoji="1" lang="ja-JP" altLang="en-US"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② 使用者は、一週間の各日については、労働者に、休憩時間を除き一日について八時間を超えて、 </a:t>
            </a:r>
            <a:endParaRPr kumimoji="1" lang="en-US" altLang="ja-JP"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marL="266700" indent="30163"/>
            <a:r>
              <a:rPr kumimoji="1" lang="ja-JP" altLang="en-US" dirty="0">
                <a:ln w="12700">
                  <a:noFill/>
                  <a:prstDash val="solid"/>
                </a:ln>
                <a:solidFill>
                  <a:schemeClr val="tx1">
                    <a:lumMod val="85000"/>
                    <a:lumOff val="15000"/>
                  </a:schemeClr>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労働させてはならない。</a:t>
            </a:r>
          </a:p>
        </p:txBody>
      </p:sp>
      <p:sp>
        <p:nvSpPr>
          <p:cNvPr id="14" name="テキスト ボックス 13">
            <a:extLst>
              <a:ext uri="{FF2B5EF4-FFF2-40B4-BE49-F238E27FC236}">
                <a16:creationId xmlns:a16="http://schemas.microsoft.com/office/drawing/2014/main" id="{CA4E8D96-B607-0F90-CBB3-9F8C7CAECB57}"/>
              </a:ext>
            </a:extLst>
          </p:cNvPr>
          <p:cNvSpPr txBox="1"/>
          <p:nvPr/>
        </p:nvSpPr>
        <p:spPr>
          <a:xfrm>
            <a:off x="715915" y="3246587"/>
            <a:ext cx="10881227" cy="442674"/>
          </a:xfrm>
          <a:prstGeom prst="roundRect">
            <a:avLst/>
          </a:prstGeom>
          <a:noFill/>
          <a:ln w="19050">
            <a:noFill/>
          </a:ln>
        </p:spPr>
        <p:txBody>
          <a:bodyPr wrap="square" spcCol="324000" rtlCol="0">
            <a:spAutoFit/>
          </a:bodyPr>
          <a:lstStyle/>
          <a:p>
            <a:pPr>
              <a:spcAft>
                <a:spcPts val="600"/>
              </a:spcAft>
            </a:pP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いわゆる</a:t>
            </a:r>
            <a:r>
              <a:rPr kumimoji="1" lang="ja-JP" altLang="en-US" sz="2000" b="1" dirty="0">
                <a:ln w="12700">
                  <a:noFill/>
                  <a:prstDash val="solid"/>
                </a:ln>
                <a:solidFill>
                  <a:srgbClr val="F03A1C"/>
                </a:solidFill>
                <a:effectLst>
                  <a:glow rad="101600">
                    <a:schemeClr val="bg1">
                      <a:alpha val="40000"/>
                    </a:schemeClr>
                  </a:glo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法定労働時間</a:t>
            </a: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の規定であり、この時間を超えて労働者を働かせた使用者には罰則適用もありえる</a:t>
            </a:r>
          </a:p>
        </p:txBody>
      </p:sp>
      <p:sp>
        <p:nvSpPr>
          <p:cNvPr id="16" name="テキスト ボックス 15">
            <a:extLst>
              <a:ext uri="{FF2B5EF4-FFF2-40B4-BE49-F238E27FC236}">
                <a16:creationId xmlns:a16="http://schemas.microsoft.com/office/drawing/2014/main" id="{F9AE8CD8-C053-1A1A-EC66-2070C0FAF0B1}"/>
              </a:ext>
            </a:extLst>
          </p:cNvPr>
          <p:cNvSpPr txBox="1"/>
          <p:nvPr/>
        </p:nvSpPr>
        <p:spPr>
          <a:xfrm>
            <a:off x="7698000" y="3693570"/>
            <a:ext cx="4127301" cy="595908"/>
          </a:xfrm>
          <a:prstGeom prst="roundRect">
            <a:avLst/>
          </a:prstGeom>
          <a:noFill/>
          <a:ln w="19050">
            <a:noFill/>
          </a:ln>
        </p:spPr>
        <p:txBody>
          <a:bodyPr wrap="square" spcCol="324000" rtlCol="0">
            <a:spAutoFit/>
          </a:bodyPr>
          <a:lstStyle/>
          <a:p>
            <a:pPr algn="ctr">
              <a:spcAft>
                <a:spcPts val="600"/>
              </a:spcAft>
            </a:pPr>
            <a:r>
              <a:rPr kumimoji="1" lang="ja-JP" altLang="en-US"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（六箇月以下の懲役又は三十万円以下の罰金）</a:t>
            </a:r>
            <a:endParaRPr kumimoji="1" lang="en-US" altLang="ja-JP"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spcAft>
                <a:spcPts val="600"/>
              </a:spcAft>
            </a:pPr>
            <a:r>
              <a:rPr lang="ja-JP" altLang="en-US"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a:t>
            </a:r>
            <a:r>
              <a:rPr lang="ja-JP" altLang="en-US"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3"/>
              </a:rPr>
              <a:t>労基法</a:t>
            </a:r>
            <a:r>
              <a:rPr lang="en-US" altLang="ja-JP"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3"/>
              </a:rPr>
              <a:t>119</a:t>
            </a:r>
            <a:r>
              <a:rPr lang="ja-JP" altLang="en-US"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3"/>
              </a:rPr>
              <a:t>条</a:t>
            </a:r>
            <a:r>
              <a:rPr lang="en-US" altLang="ja-JP"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3"/>
              </a:rPr>
              <a:t>1</a:t>
            </a:r>
            <a:r>
              <a:rPr lang="ja-JP" altLang="en-US"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hlinkClick r:id="rId3"/>
              </a:rPr>
              <a:t>項</a:t>
            </a:r>
            <a:r>
              <a:rPr lang="ja-JP" altLang="en-US"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参照</a:t>
            </a:r>
            <a:endParaRPr kumimoji="1" lang="ja-JP" altLang="en-US" sz="12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24" name="二等辺三角形 23">
            <a:extLst>
              <a:ext uri="{FF2B5EF4-FFF2-40B4-BE49-F238E27FC236}">
                <a16:creationId xmlns:a16="http://schemas.microsoft.com/office/drawing/2014/main" id="{E6F00B0E-BB50-D089-BECB-BA52D0F0AA2B}"/>
              </a:ext>
            </a:extLst>
          </p:cNvPr>
          <p:cNvSpPr/>
          <p:nvPr/>
        </p:nvSpPr>
        <p:spPr>
          <a:xfrm rot="10800000">
            <a:off x="9609251" y="3609977"/>
            <a:ext cx="304798" cy="79284"/>
          </a:xfrm>
          <a:prstGeom prst="triangle">
            <a:avLst>
              <a:gd name="adj" fmla="val 49425"/>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D443103D-9CDC-1A6C-F634-C5F37C65AFBA}"/>
              </a:ext>
            </a:extLst>
          </p:cNvPr>
          <p:cNvSpPr txBox="1"/>
          <p:nvPr/>
        </p:nvSpPr>
        <p:spPr>
          <a:xfrm>
            <a:off x="715915" y="4528253"/>
            <a:ext cx="10881227" cy="408623"/>
          </a:xfrm>
          <a:prstGeom prst="roundRect">
            <a:avLst/>
          </a:prstGeom>
          <a:noFill/>
          <a:ln w="19050">
            <a:noFill/>
          </a:ln>
        </p:spPr>
        <p:txBody>
          <a:bodyPr wrap="square" spcCol="324000" rtlCol="0">
            <a:spAutoFit/>
          </a:bodyPr>
          <a:lstStyle/>
          <a:p>
            <a:pPr algn="ctr">
              <a:spcAft>
                <a:spcPts val="600"/>
              </a:spcAft>
            </a:pP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しかし、時間外労働（法定労働時間を超過して労働すること）ができないわけではない</a:t>
            </a:r>
          </a:p>
        </p:txBody>
      </p:sp>
      <p:sp>
        <p:nvSpPr>
          <p:cNvPr id="26" name="テキスト ボックス 25">
            <a:extLst>
              <a:ext uri="{FF2B5EF4-FFF2-40B4-BE49-F238E27FC236}">
                <a16:creationId xmlns:a16="http://schemas.microsoft.com/office/drawing/2014/main" id="{D9D3BF88-7996-0683-A062-373DF7A02F12}"/>
              </a:ext>
            </a:extLst>
          </p:cNvPr>
          <p:cNvSpPr txBox="1"/>
          <p:nvPr/>
        </p:nvSpPr>
        <p:spPr>
          <a:xfrm>
            <a:off x="3101340" y="5375758"/>
            <a:ext cx="8025267" cy="800219"/>
          </a:xfrm>
          <a:prstGeom prst="roundRect">
            <a:avLst/>
          </a:prstGeom>
          <a:noFill/>
          <a:ln w="19050">
            <a:noFill/>
          </a:ln>
        </p:spPr>
        <p:txBody>
          <a:bodyPr wrap="square" spcCol="324000" rtlCol="0">
            <a:spAutoFit/>
          </a:bodyPr>
          <a:lstStyle/>
          <a:p>
            <a:pPr>
              <a:spcAft>
                <a:spcPts val="600"/>
              </a:spcAft>
            </a:pPr>
            <a:r>
              <a:rPr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災害等による臨時の必要がある場合（</a:t>
            </a:r>
            <a:r>
              <a:rPr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33</a:t>
            </a:r>
            <a:r>
              <a:rPr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条）</a:t>
            </a:r>
            <a:endParaRPr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労使協定が締結され行政官庁に届け出られた場合（</a:t>
            </a:r>
            <a:r>
              <a:rPr kumimoji="1"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36</a:t>
            </a: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条）</a:t>
            </a:r>
          </a:p>
        </p:txBody>
      </p:sp>
    </p:spTree>
    <p:extLst>
      <p:ext uri="{BB962C8B-B14F-4D97-AF65-F5344CB8AC3E}">
        <p14:creationId xmlns:p14="http://schemas.microsoft.com/office/powerpoint/2010/main" val="1350750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899E9D84-960F-23FD-9DE0-688C4BCDCF86}"/>
              </a:ext>
            </a:extLst>
          </p:cNvPr>
          <p:cNvSpPr>
            <a:spLocks noGrp="1"/>
          </p:cNvSpPr>
          <p:nvPr>
            <p:ph type="title"/>
          </p:nvPr>
        </p:nvSpPr>
        <p:spPr>
          <a:xfrm>
            <a:off x="0" y="1325022"/>
            <a:ext cx="4513011" cy="4461163"/>
          </a:xfrm>
        </p:spPr>
        <p:txBody>
          <a:bodyPr>
            <a:normAutofit/>
          </a:bodyPr>
          <a:lstStyle/>
          <a:p>
            <a:r>
              <a:rPr lang="ja-JP" altLang="en-US">
                <a:solidFill>
                  <a:srgbClr val="FFFFFF"/>
                </a:solidFill>
                <a:effectLst/>
                <a:latin typeface="+mn-ea"/>
                <a:ea typeface="+mn-ea"/>
              </a:rPr>
              <a:t>古代の奴隷制度</a:t>
            </a:r>
            <a:br>
              <a:rPr lang="en-US" altLang="ja-JP" dirty="0">
                <a:solidFill>
                  <a:srgbClr val="FFFFFF"/>
                </a:solidFill>
                <a:effectLst/>
                <a:latin typeface="+mn-lt"/>
              </a:rPr>
            </a:br>
            <a:endParaRPr kumimoji="1" lang="ja-JP" altLang="en-US">
              <a:solidFill>
                <a:srgbClr val="FFFFFF"/>
              </a:solidFill>
              <a:latin typeface="+mn-lt"/>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
        <p:nvSpPr>
          <p:cNvPr id="3" name="コンテンツ プレースホルダー 2">
            <a:extLst>
              <a:ext uri="{FF2B5EF4-FFF2-40B4-BE49-F238E27FC236}">
                <a16:creationId xmlns:a16="http://schemas.microsoft.com/office/drawing/2014/main" id="{9233CF39-2461-59D3-F991-8DDDBE9713B9}"/>
              </a:ext>
            </a:extLst>
          </p:cNvPr>
          <p:cNvSpPr>
            <a:spLocks noGrp="1"/>
          </p:cNvSpPr>
          <p:nvPr>
            <p:ph idx="1"/>
          </p:nvPr>
        </p:nvSpPr>
        <p:spPr>
          <a:xfrm>
            <a:off x="4167272" y="859046"/>
            <a:ext cx="8061158" cy="5585619"/>
          </a:xfrm>
        </p:spPr>
        <p:txBody>
          <a:bodyPr anchor="ctr">
            <a:normAutofit/>
          </a:bodyPr>
          <a:lstStyle/>
          <a:p>
            <a:pPr marL="0" indent="0">
              <a:buNone/>
            </a:pPr>
            <a:r>
              <a:rPr lang="ja-JP" altLang="en-US">
                <a:effectLst/>
                <a:latin typeface="+mn-ea"/>
              </a:rPr>
              <a:t>古代の西欧において、働くことは</a:t>
            </a:r>
            <a:r>
              <a:rPr lang="ja-JP" altLang="en-US">
                <a:solidFill>
                  <a:srgbClr val="FF0000"/>
                </a:solidFill>
                <a:effectLst/>
                <a:latin typeface="+mn-ea"/>
              </a:rPr>
              <a:t>「卑しいもの」</a:t>
            </a:r>
            <a:endParaRPr lang="en-US" altLang="ja-JP" dirty="0">
              <a:solidFill>
                <a:srgbClr val="FF0000"/>
              </a:solidFill>
              <a:latin typeface="+mn-ea"/>
            </a:endParaRPr>
          </a:p>
          <a:p>
            <a:pPr marL="0" indent="0">
              <a:buNone/>
            </a:pPr>
            <a:r>
              <a:rPr lang="ja-JP" altLang="en-US">
                <a:effectLst/>
                <a:latin typeface="+mn-ea"/>
              </a:rPr>
              <a:t>労働は忌避すべきもの</a:t>
            </a:r>
            <a:r>
              <a:rPr lang="ja-JP" altLang="en-US">
                <a:latin typeface="+mn-ea"/>
              </a:rPr>
              <a:t>で、</a:t>
            </a:r>
            <a:r>
              <a:rPr lang="ja-JP" altLang="en-US">
                <a:effectLst/>
                <a:latin typeface="+mn-ea"/>
              </a:rPr>
              <a:t>奴隷がやるべきもの</a:t>
            </a:r>
            <a:endParaRPr lang="en-US" altLang="ja-JP" dirty="0">
              <a:effectLst/>
              <a:latin typeface="+mn-ea"/>
            </a:endParaRPr>
          </a:p>
          <a:p>
            <a:pPr marL="0" indent="0">
              <a:buNone/>
            </a:pPr>
            <a:r>
              <a:rPr lang="ja-JP" altLang="en-US">
                <a:effectLst/>
                <a:latin typeface="+mn-ea"/>
              </a:rPr>
              <a:t>市民は</a:t>
            </a:r>
            <a:r>
              <a:rPr lang="ja-JP" altLang="en-US">
                <a:solidFill>
                  <a:srgbClr val="FF0000"/>
                </a:solidFill>
                <a:effectLst/>
                <a:latin typeface="+mn-ea"/>
              </a:rPr>
              <a:t>「働いたら負け」</a:t>
            </a:r>
            <a:endParaRPr lang="ja-JP" altLang="en-US">
              <a:effectLst/>
              <a:latin typeface="+mn-ea"/>
            </a:endParaRPr>
          </a:p>
          <a:p>
            <a:pPr marL="0" indent="0">
              <a:buNone/>
            </a:pPr>
            <a:endParaRPr kumimoji="1" lang="ja-JP" altLang="en-US"/>
          </a:p>
        </p:txBody>
      </p:sp>
    </p:spTree>
    <p:extLst>
      <p:ext uri="{BB962C8B-B14F-4D97-AF65-F5344CB8AC3E}">
        <p14:creationId xmlns:p14="http://schemas.microsoft.com/office/powerpoint/2010/main" val="1372804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15"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5B6BC0C0-6C86-4DF0-FB15-3546381A3376}"/>
              </a:ext>
            </a:extLst>
          </p:cNvPr>
          <p:cNvSpPr>
            <a:spLocks noGrp="1"/>
          </p:cNvSpPr>
          <p:nvPr>
            <p:ph type="title"/>
          </p:nvPr>
        </p:nvSpPr>
        <p:spPr>
          <a:xfrm>
            <a:off x="838200" y="365125"/>
            <a:ext cx="10515600" cy="1325563"/>
          </a:xfrm>
        </p:spPr>
        <p:txBody>
          <a:bodyPr>
            <a:normAutofit/>
          </a:bodyPr>
          <a:lstStyle/>
          <a:p>
            <a:r>
              <a:rPr kumimoji="1" lang="ja-JP" altLang="en-US">
                <a:latin typeface="+mn-ea"/>
                <a:ea typeface="+mn-ea"/>
              </a:rPr>
              <a:t>まとめ</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
        <p:nvSpPr>
          <p:cNvPr id="3" name="コンテンツ プレースホルダー 2">
            <a:extLst>
              <a:ext uri="{FF2B5EF4-FFF2-40B4-BE49-F238E27FC236}">
                <a16:creationId xmlns:a16="http://schemas.microsoft.com/office/drawing/2014/main" id="{F057B5C7-E10C-299F-4382-829E4B7C18B1}"/>
              </a:ext>
            </a:extLst>
          </p:cNvPr>
          <p:cNvSpPr>
            <a:spLocks noGrp="1"/>
          </p:cNvSpPr>
          <p:nvPr>
            <p:ph idx="1"/>
          </p:nvPr>
        </p:nvSpPr>
        <p:spPr>
          <a:xfrm>
            <a:off x="838200" y="1825625"/>
            <a:ext cx="10515600" cy="4351338"/>
          </a:xfrm>
        </p:spPr>
        <p:txBody>
          <a:bodyPr>
            <a:normAutofit/>
          </a:bodyPr>
          <a:lstStyle/>
          <a:p>
            <a:pPr marL="0" indent="0">
              <a:buNone/>
            </a:pPr>
            <a:r>
              <a:rPr lang="ja-JP" altLang="en-US">
                <a:effectLst/>
                <a:latin typeface="+mn-ea"/>
              </a:rPr>
              <a:t>世間一般的に、イタリア人は働かないイメージを持たれがちである。しかし、働かないというわけではなく、効率化のための制度は惜しみなく取り組む。実際、少ない労働者数で高い労働生産性を編み出している。そのように効率の良い労働環境は誰にとっても理想であるだろう。日本もイタリアのように、必要最低限の労働量を有効に使う姿を目指すべきであると考える。</a:t>
            </a:r>
          </a:p>
          <a:p>
            <a:pPr marL="0" indent="0">
              <a:buNone/>
            </a:pPr>
            <a:endParaRPr kumimoji="1" lang="ja-JP" altLang="en-US"/>
          </a:p>
        </p:txBody>
      </p:sp>
    </p:spTree>
    <p:extLst>
      <p:ext uri="{BB962C8B-B14F-4D97-AF65-F5344CB8AC3E}">
        <p14:creationId xmlns:p14="http://schemas.microsoft.com/office/powerpoint/2010/main" val="36888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B52003E3-CBA6-DB70-FEE3-681C30864BD1}"/>
              </a:ext>
            </a:extLst>
          </p:cNvPr>
          <p:cNvSpPr>
            <a:spLocks noGrp="1"/>
          </p:cNvSpPr>
          <p:nvPr>
            <p:ph type="title"/>
          </p:nvPr>
        </p:nvSpPr>
        <p:spPr>
          <a:xfrm>
            <a:off x="838200" y="365125"/>
            <a:ext cx="10515600" cy="1325563"/>
          </a:xfrm>
        </p:spPr>
        <p:txBody>
          <a:bodyPr>
            <a:normAutofit/>
          </a:bodyPr>
          <a:lstStyle/>
          <a:p>
            <a:r>
              <a:rPr kumimoji="1" lang="ja-JP" altLang="en-US">
                <a:latin typeface="+mn-ea"/>
                <a:ea typeface="+mn-ea"/>
              </a:rPr>
              <a:t>参考文献</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
        <p:nvSpPr>
          <p:cNvPr id="3" name="コンテンツ プレースホルダー 2">
            <a:extLst>
              <a:ext uri="{FF2B5EF4-FFF2-40B4-BE49-F238E27FC236}">
                <a16:creationId xmlns:a16="http://schemas.microsoft.com/office/drawing/2014/main" id="{F5EE0A51-BD67-6866-02BC-E2B1719AD772}"/>
              </a:ext>
            </a:extLst>
          </p:cNvPr>
          <p:cNvSpPr>
            <a:spLocks noGrp="1"/>
          </p:cNvSpPr>
          <p:nvPr>
            <p:ph idx="1"/>
          </p:nvPr>
        </p:nvSpPr>
        <p:spPr>
          <a:xfrm>
            <a:off x="838199" y="1339702"/>
            <a:ext cx="10985205" cy="5518297"/>
          </a:xfrm>
        </p:spPr>
        <p:txBody>
          <a:bodyPr>
            <a:normAutofit/>
          </a:bodyPr>
          <a:lstStyle/>
          <a:p>
            <a:r>
              <a:rPr lang="ja-JP" altLang="en-US" sz="2000">
                <a:latin typeface="+mn-ea"/>
              </a:rPr>
              <a:t>厚生労働省</a:t>
            </a:r>
            <a:r>
              <a:rPr lang="en-US" altLang="ja-JP" sz="2000" dirty="0">
                <a:latin typeface="+mn-ea"/>
              </a:rPr>
              <a:t>,</a:t>
            </a:r>
            <a:r>
              <a:rPr kumimoji="1" lang="ja-JP" altLang="en-US" sz="2000">
                <a:latin typeface="+mn-ea"/>
              </a:rPr>
              <a:t> 「各国にみる労働施策の概要と最近の動向（フランス</a:t>
            </a:r>
            <a:r>
              <a:rPr lang="ja-JP" altLang="en-US" sz="2000">
                <a:latin typeface="+mn-ea"/>
              </a:rPr>
              <a:t>・イタリア）」</a:t>
            </a:r>
            <a:endParaRPr lang="en-US" altLang="ja-JP" sz="2000" dirty="0">
              <a:latin typeface="+mn-ea"/>
            </a:endParaRPr>
          </a:p>
          <a:p>
            <a:pPr marL="0" indent="0">
              <a:buNone/>
            </a:pPr>
            <a:r>
              <a:rPr kumimoji="1" lang="en-US" altLang="ja-JP" sz="2000" dirty="0">
                <a:latin typeface="+mn-ea"/>
                <a:hlinkClick r:id="rId3"/>
              </a:rPr>
              <a:t>https://www.mhlw.go.jp/wp/hakusyo/kaigai/09/pdf/teirei/t069~071.pdf</a:t>
            </a:r>
            <a:endParaRPr kumimoji="1" lang="en-US" altLang="ja-JP" sz="2000" dirty="0">
              <a:latin typeface="+mn-ea"/>
            </a:endParaRPr>
          </a:p>
          <a:p>
            <a:pPr marL="0" indent="0">
              <a:buNone/>
            </a:pPr>
            <a:endParaRPr kumimoji="1" lang="en-US" altLang="ja-JP" sz="2000" dirty="0">
              <a:latin typeface="+mn-ea"/>
            </a:endParaRPr>
          </a:p>
          <a:p>
            <a:pPr marL="0" indent="0">
              <a:buNone/>
            </a:pPr>
            <a:r>
              <a:rPr lang="ja-JP" altLang="en-US" sz="2000">
                <a:latin typeface="+mn-ea"/>
              </a:rPr>
              <a:t>・労働政策研究・研修機構</a:t>
            </a:r>
            <a:r>
              <a:rPr lang="en-US" altLang="ja-JP" sz="2000" dirty="0">
                <a:latin typeface="+mn-ea"/>
              </a:rPr>
              <a:t>,</a:t>
            </a:r>
            <a:r>
              <a:rPr lang="ja-JP" altLang="en-US" sz="2000">
                <a:latin typeface="+mn-ea"/>
              </a:rPr>
              <a:t>「データブック国際労働比較</a:t>
            </a:r>
            <a:r>
              <a:rPr lang="en-US" altLang="ja-JP" sz="2000" dirty="0">
                <a:latin typeface="+mn-ea"/>
              </a:rPr>
              <a:t>2024</a:t>
            </a:r>
            <a:r>
              <a:rPr lang="ja-JP" altLang="en-US" sz="2000">
                <a:latin typeface="+mn-ea"/>
              </a:rPr>
              <a:t>」</a:t>
            </a:r>
            <a:endParaRPr kumimoji="1" lang="en-US" altLang="ja-JP" sz="2000" dirty="0">
              <a:latin typeface="+mn-ea"/>
            </a:endParaRPr>
          </a:p>
          <a:p>
            <a:pPr marL="0" indent="0">
              <a:buNone/>
            </a:pPr>
            <a:r>
              <a:rPr kumimoji="1" lang="en" altLang="ja-JP" sz="2000" dirty="0">
                <a:latin typeface="+mn-ea"/>
                <a:hlinkClick r:id="rId4"/>
              </a:rPr>
              <a:t>https://www.jil.go.jp/kokunai/statistics/databook/2024/02/d2024_2T-13-1.pdf</a:t>
            </a:r>
            <a:endParaRPr kumimoji="1" lang="en" altLang="ja-JP" sz="2000" dirty="0">
              <a:latin typeface="+mn-ea"/>
            </a:endParaRPr>
          </a:p>
          <a:p>
            <a:pPr marL="0" indent="0">
              <a:buNone/>
            </a:pPr>
            <a:endParaRPr lang="en" altLang="ja-JP" sz="2000" dirty="0">
              <a:latin typeface="+mn-ea"/>
            </a:endParaRPr>
          </a:p>
          <a:p>
            <a:pPr marL="0" indent="0">
              <a:buNone/>
            </a:pPr>
            <a:r>
              <a:rPr kumimoji="1" lang="ja-JP" altLang="en-US" sz="2000">
                <a:latin typeface="+mn-ea"/>
              </a:rPr>
              <a:t>・河内淳</a:t>
            </a:r>
            <a:r>
              <a:rPr kumimoji="1" lang="en-US" altLang="ja-JP" sz="1400" b="1" dirty="0">
                <a:solidFill>
                  <a:srgbClr val="5F6368"/>
                </a:solidFill>
                <a:latin typeface="Arial" panose="020B0604020202020204" pitchFamily="34" charset="0"/>
              </a:rPr>
              <a:t>,</a:t>
            </a:r>
            <a:r>
              <a:rPr kumimoji="1" lang="ja-JP" altLang="en-US" sz="2000">
                <a:latin typeface="+mn-ea"/>
              </a:rPr>
              <a:t>「世界経済のネタ帳</a:t>
            </a:r>
            <a:r>
              <a:rPr lang="ja-JP" altLang="en-US" sz="2000">
                <a:latin typeface="+mn-ea"/>
              </a:rPr>
              <a:t>」</a:t>
            </a:r>
            <a:endParaRPr kumimoji="1" lang="en-US" altLang="ja-JP" sz="2000" dirty="0">
              <a:latin typeface="+mn-ea"/>
            </a:endParaRPr>
          </a:p>
          <a:p>
            <a:pPr marL="0" indent="0">
              <a:buNone/>
            </a:pPr>
            <a:r>
              <a:rPr kumimoji="1" lang="en" altLang="ja-JP" sz="2000" dirty="0">
                <a:latin typeface="+mn-ea"/>
                <a:hlinkClick r:id="rId5"/>
              </a:rPr>
              <a:t>https://ecodb.net/exec/trans_country.php?type=WEO&amp;d=LE&amp;c1=IT&amp;c2=JP&amp;s=&amp;e=</a:t>
            </a:r>
            <a:endParaRPr kumimoji="1" lang="en" altLang="ja-JP" sz="2000" dirty="0">
              <a:latin typeface="+mn-ea"/>
            </a:endParaRPr>
          </a:p>
          <a:p>
            <a:pPr marL="0" indent="0">
              <a:buNone/>
            </a:pPr>
            <a:r>
              <a:rPr lang="en" altLang="ja-JP" sz="2000" dirty="0">
                <a:latin typeface="+mn-ea"/>
              </a:rPr>
              <a:t>https://</a:t>
            </a:r>
            <a:r>
              <a:rPr lang="en" altLang="ja-JP" sz="2000" dirty="0" err="1">
                <a:latin typeface="+mn-ea"/>
              </a:rPr>
              <a:t>ecodb.net</a:t>
            </a:r>
            <a:r>
              <a:rPr lang="en" altLang="ja-JP" sz="2000" dirty="0">
                <a:latin typeface="+mn-ea"/>
              </a:rPr>
              <a:t>/exec/</a:t>
            </a:r>
            <a:r>
              <a:rPr lang="en" altLang="ja-JP" sz="2000" dirty="0" err="1">
                <a:latin typeface="+mn-ea"/>
              </a:rPr>
              <a:t>trans_country.php?type</a:t>
            </a:r>
            <a:r>
              <a:rPr lang="en" altLang="ja-JP" sz="2000" dirty="0">
                <a:latin typeface="+mn-ea"/>
              </a:rPr>
              <a:t>=</a:t>
            </a:r>
            <a:r>
              <a:rPr lang="en" altLang="ja-JP" sz="2000" dirty="0" err="1">
                <a:latin typeface="+mn-ea"/>
              </a:rPr>
              <a:t>WEO&amp;d</a:t>
            </a:r>
            <a:r>
              <a:rPr lang="en" altLang="ja-JP" sz="2000" dirty="0">
                <a:latin typeface="+mn-ea"/>
              </a:rPr>
              <a:t>=LUR&amp;c1=IT&amp;c2=JP&amp;s=&amp;e=</a:t>
            </a:r>
          </a:p>
          <a:p>
            <a:pPr marL="0" indent="0">
              <a:buNone/>
            </a:pPr>
            <a:endParaRPr kumimoji="1" lang="ja-JP" altLang="en-US" sz="2000">
              <a:latin typeface="+mn-ea"/>
            </a:endParaRPr>
          </a:p>
        </p:txBody>
      </p:sp>
    </p:spTree>
    <p:extLst>
      <p:ext uri="{BB962C8B-B14F-4D97-AF65-F5344CB8AC3E}">
        <p14:creationId xmlns:p14="http://schemas.microsoft.com/office/powerpoint/2010/main" val="330408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09DF13-5192-9DE1-E869-611C61BA730F}"/>
              </a:ext>
            </a:extLst>
          </p:cNvPr>
          <p:cNvSpPr>
            <a:spLocks noGrp="1"/>
          </p:cNvSpPr>
          <p:nvPr>
            <p:ph type="ctrTitle"/>
          </p:nvPr>
        </p:nvSpPr>
        <p:spPr>
          <a:xfrm>
            <a:off x="1252450" y="2094190"/>
            <a:ext cx="9531928" cy="1646302"/>
          </a:xfrm>
        </p:spPr>
        <p:txBody>
          <a:bodyPr/>
          <a:lstStyle/>
          <a:p>
            <a:r>
              <a:rPr kumimoji="1" lang="ja-JP" altLang="en-US" sz="3600" dirty="0"/>
              <a:t>アメリカ合衆国の労働法制度から見た日本</a:t>
            </a:r>
          </a:p>
        </p:txBody>
      </p:sp>
      <p:sp>
        <p:nvSpPr>
          <p:cNvPr id="3" name="字幕 2">
            <a:extLst>
              <a:ext uri="{FF2B5EF4-FFF2-40B4-BE49-F238E27FC236}">
                <a16:creationId xmlns:a16="http://schemas.microsoft.com/office/drawing/2014/main" id="{917A1F08-D4EA-8E04-54B2-7C5E1510638B}"/>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542978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1B1094C-2442-8ECF-AB60-8783F5909015}"/>
              </a:ext>
            </a:extLst>
          </p:cNvPr>
          <p:cNvSpPr txBox="1"/>
          <p:nvPr/>
        </p:nvSpPr>
        <p:spPr>
          <a:xfrm>
            <a:off x="266007" y="394592"/>
            <a:ext cx="9820101" cy="46166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cs"/>
              <a:buAutoNum type="arabicDbPlain"/>
              <a:tabLst/>
              <a:defRPr/>
            </a:pPr>
            <a:r>
              <a:rPr kumimoji="0" lang="en-US" altLang="ja-JP" sz="2400" b="1"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Employment at will</a:t>
            </a:r>
            <a:r>
              <a:rPr kumimoji="0" lang="ja-JP" altLang="ja-JP" sz="24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と</a:t>
            </a:r>
            <a:r>
              <a:rPr kumimoji="0" lang="en-US" altLang="ja-JP" sz="2400" b="1"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Employee Handbook</a:t>
            </a:r>
            <a:r>
              <a:rPr kumimoji="0" lang="ja-JP" altLang="en-US" sz="2400" b="1"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（雇用における概念）</a:t>
            </a:r>
            <a:endParaRPr kumimoji="0" lang="en-US" altLang="ja-JP" sz="2400" b="1"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p:txBody>
      </p:sp>
      <p:sp>
        <p:nvSpPr>
          <p:cNvPr id="5" name="テキスト ボックス 4">
            <a:extLst>
              <a:ext uri="{FF2B5EF4-FFF2-40B4-BE49-F238E27FC236}">
                <a16:creationId xmlns:a16="http://schemas.microsoft.com/office/drawing/2014/main" id="{022CD53F-7174-E876-FB61-A472E8DCB51A}"/>
              </a:ext>
            </a:extLst>
          </p:cNvPr>
          <p:cNvSpPr txBox="1"/>
          <p:nvPr/>
        </p:nvSpPr>
        <p:spPr>
          <a:xfrm>
            <a:off x="637310" y="986444"/>
            <a:ext cx="10490661" cy="1200329"/>
          </a:xfrm>
          <a:prstGeom prst="rect">
            <a:avLst/>
          </a:prstGeom>
          <a:noFill/>
          <a:ln cap="sq">
            <a:solidFill>
              <a:srgbClr val="6E6ABA"/>
            </a:solidFill>
            <a:miter lim="800000"/>
          </a:ln>
        </p:spPr>
        <p:txBody>
          <a:bodyPr wrap="square" rtlCol="0">
            <a:spAutoFit/>
          </a:bodyPr>
          <a:lstStyle/>
          <a:p>
            <a:pPr marL="26670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a:t>
            </a:r>
            <a:r>
              <a:rPr kumimoji="0" lang="en-US" altLang="ja-JP" sz="1800" b="1"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Employment at will</a:t>
            </a: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（任意の雇用）とは</a:t>
            </a:r>
          </a:p>
          <a:p>
            <a:pPr marL="26670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a:t>
            </a: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アメリカの雇用の原則となる考え方。</a:t>
            </a:r>
          </a:p>
          <a:p>
            <a:pPr marL="40005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雇用者と労働者は合意なしに雇用関係を解消でき、明確な契約条件がない限りは</a:t>
            </a:r>
          </a:p>
          <a:p>
            <a:pPr marL="40005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いつでも解雇や辞職が可能というもの。差別的な解雇や違法な理由に基づくものは含まれない。</a:t>
            </a:r>
          </a:p>
        </p:txBody>
      </p:sp>
      <p:sp>
        <p:nvSpPr>
          <p:cNvPr id="6" name="テキスト ボックス 5">
            <a:extLst>
              <a:ext uri="{FF2B5EF4-FFF2-40B4-BE49-F238E27FC236}">
                <a16:creationId xmlns:a16="http://schemas.microsoft.com/office/drawing/2014/main" id="{018E4F34-533F-F07C-815C-C86CE4268416}"/>
              </a:ext>
            </a:extLst>
          </p:cNvPr>
          <p:cNvSpPr txBox="1"/>
          <p:nvPr/>
        </p:nvSpPr>
        <p:spPr>
          <a:xfrm>
            <a:off x="637310" y="2186773"/>
            <a:ext cx="10230196" cy="2862322"/>
          </a:xfrm>
          <a:prstGeom prst="rect">
            <a:avLst/>
          </a:prstGeom>
          <a:noFill/>
        </p:spPr>
        <p:txBody>
          <a:bodyPr wrap="square" rtlCol="0">
            <a:spAutoFit/>
          </a:bodyPr>
          <a:lstStyle/>
          <a:p>
            <a:pPr marL="40005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rPr>
              <a:t>↳</a:t>
            </a: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日本の企業の一定数が採用する</a:t>
            </a:r>
            <a:r>
              <a:rPr kumimoji="0" lang="ja-JP" altLang="ja-JP" sz="1800" b="0" i="0" u="sng"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終身雇用</a:t>
            </a: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とは対照的なものとなる</a:t>
            </a:r>
            <a:endParaRPr kumimoji="0" lang="en-US"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a:p>
            <a:pPr marL="400050" marR="0" lvl="0" indent="0" algn="l" defTabSz="457200" rtl="0" eaLnBrk="1" fontAlgn="auto" latinLnBrk="0" hangingPunct="1">
              <a:lnSpc>
                <a:spcPct val="100000"/>
              </a:lnSpc>
              <a:spcBef>
                <a:spcPts val="0"/>
              </a:spcBef>
              <a:spcAft>
                <a:spcPts val="0"/>
              </a:spcAft>
              <a:buClrTx/>
              <a:buSzTx/>
              <a:buFontTx/>
              <a:buNone/>
              <a:tabLst/>
              <a:defRPr/>
            </a:pPr>
            <a:endPar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sng"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メリット</a:t>
            </a: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：採用コストなどの軽減や帰属意識の高い人材の育成、雇用や収入の安定</a:t>
            </a:r>
          </a:p>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 </a:t>
            </a:r>
            <a:endPar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sng"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デメリット</a:t>
            </a: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：年功序列制度とともに運用されることが多く、給与の調整が難しい</a:t>
            </a:r>
          </a:p>
          <a:p>
            <a:pPr marL="133350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従業員の希望よりも企業の意向に沿った人事権が行使される可能性が高い</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 </a:t>
            </a:r>
            <a:endPar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a:p>
            <a:pPr marL="40005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近年では成果主義を重視する企業も増え、少子高齢化に伴う若年労働者の減少から生じた労働力不足によって、企業は多様な雇用形態の模索を迫られている</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endParaRPr>
          </a:p>
        </p:txBody>
      </p:sp>
      <p:sp>
        <p:nvSpPr>
          <p:cNvPr id="7" name="テキスト ボックス 6">
            <a:extLst>
              <a:ext uri="{FF2B5EF4-FFF2-40B4-BE49-F238E27FC236}">
                <a16:creationId xmlns:a16="http://schemas.microsoft.com/office/drawing/2014/main" id="{C4CDD3A5-D4CA-C72F-CCB2-D5EF0CACBAD1}"/>
              </a:ext>
            </a:extLst>
          </p:cNvPr>
          <p:cNvSpPr txBox="1"/>
          <p:nvPr/>
        </p:nvSpPr>
        <p:spPr>
          <a:xfrm>
            <a:off x="637310" y="4832964"/>
            <a:ext cx="10490660" cy="1200329"/>
          </a:xfrm>
          <a:prstGeom prst="rect">
            <a:avLst/>
          </a:prstGeom>
          <a:noFill/>
          <a:ln>
            <a:solidFill>
              <a:srgbClr val="6E6ABA"/>
            </a:solidFill>
          </a:ln>
        </p:spPr>
        <p:txBody>
          <a:bodyPr wrap="square" rtlCol="0">
            <a:spAutoFit/>
          </a:bodyPr>
          <a:lstStyle/>
          <a:p>
            <a:pPr marL="26670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1"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Employee Handbook</a:t>
            </a: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（従業員ハンドブック）とは</a:t>
            </a:r>
          </a:p>
          <a:p>
            <a:pPr marL="26670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a:t>
            </a: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多くの企業が作成し、従業員に提供するもの。</a:t>
            </a:r>
          </a:p>
          <a:p>
            <a:pPr marL="40005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企業の規則や指針、福利厚生についてまとめ</a:t>
            </a:r>
            <a:r>
              <a:rPr kumimoji="0" lang="ja-JP" altLang="en-US"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たものであり、労働者が労働に関する情報を得るうえで重要といえる</a:t>
            </a:r>
            <a:endParaRPr kumimoji="0" lang="en-US"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p:txBody>
      </p:sp>
      <p:sp>
        <p:nvSpPr>
          <p:cNvPr id="8" name="テキスト ボックス 7">
            <a:extLst>
              <a:ext uri="{FF2B5EF4-FFF2-40B4-BE49-F238E27FC236}">
                <a16:creationId xmlns:a16="http://schemas.microsoft.com/office/drawing/2014/main" id="{A7A526C9-D9E6-CF5A-7FD0-AD7DA42D3101}"/>
              </a:ext>
            </a:extLst>
          </p:cNvPr>
          <p:cNvSpPr txBox="1"/>
          <p:nvPr/>
        </p:nvSpPr>
        <p:spPr>
          <a:xfrm>
            <a:off x="637310" y="6166297"/>
            <a:ext cx="10324408" cy="369332"/>
          </a:xfrm>
          <a:prstGeom prst="rect">
            <a:avLst/>
          </a:prstGeom>
          <a:noFill/>
        </p:spPr>
        <p:txBody>
          <a:bodyPr wrap="square" rtlCol="0">
            <a:spAutoFit/>
          </a:bodyPr>
          <a:lstStyle/>
          <a:p>
            <a:pPr marL="40005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日本の就業規則のようなもの？</a:t>
            </a:r>
          </a:p>
        </p:txBody>
      </p:sp>
    </p:spTree>
    <p:extLst>
      <p:ext uri="{BB962C8B-B14F-4D97-AF65-F5344CB8AC3E}">
        <p14:creationId xmlns:p14="http://schemas.microsoft.com/office/powerpoint/2010/main" val="1846322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57C1CCD-0AE8-9E4D-01B6-974F92F31727}"/>
              </a:ext>
            </a:extLst>
          </p:cNvPr>
          <p:cNvSpPr txBox="1"/>
          <p:nvPr/>
        </p:nvSpPr>
        <p:spPr>
          <a:xfrm>
            <a:off x="858980" y="1457498"/>
            <a:ext cx="1069016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２．	労働にかかわる法律</a:t>
            </a:r>
          </a:p>
        </p:txBody>
      </p:sp>
      <p:sp>
        <p:nvSpPr>
          <p:cNvPr id="7" name="テキスト ボックス 6">
            <a:extLst>
              <a:ext uri="{FF2B5EF4-FFF2-40B4-BE49-F238E27FC236}">
                <a16:creationId xmlns:a16="http://schemas.microsoft.com/office/drawing/2014/main" id="{0EF2182C-07F8-A3BE-9E92-CCBA33AB10E7}"/>
              </a:ext>
            </a:extLst>
          </p:cNvPr>
          <p:cNvSpPr txBox="1"/>
          <p:nvPr/>
        </p:nvSpPr>
        <p:spPr>
          <a:xfrm>
            <a:off x="858982" y="2133600"/>
            <a:ext cx="10690167" cy="1477328"/>
          </a:xfrm>
          <a:prstGeom prst="rect">
            <a:avLst/>
          </a:prstGeom>
          <a:noFill/>
          <a:ln>
            <a:solidFill>
              <a:srgbClr val="6E6ABA"/>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⑴	</a:t>
            </a:r>
            <a:r>
              <a:rPr kumimoji="1" lang="ja-JP" altLang="en-US" sz="1800" b="1"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厚生労働基準法</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別名「賃金法」とも呼ばれ、最低賃金・時間外賃金について規制を行っている。</a:t>
            </a:r>
            <a:endParaRPr kumimoji="1" lang="en-US" altLang="ja-JP"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最低賃金：</a:t>
            </a:r>
            <a:r>
              <a:rPr kumimoji="1" lang="en-US" altLang="ja-JP"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5.15</a:t>
            </a: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ドル</a:t>
            </a:r>
            <a:r>
              <a:rPr kumimoji="1" lang="en-US" altLang="ja-JP"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a:t>
            </a: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時間 </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sng"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時間外賃金：週４０時間を超えて被用者を使用する場合</a:t>
            </a: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a:t>
            </a:r>
            <a:r>
              <a:rPr kumimoji="1" lang="en-US" altLang="ja-JP"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1.5</a:t>
            </a: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倍以上の割増賃金の支払い</a:t>
            </a:r>
          </a:p>
        </p:txBody>
      </p:sp>
      <p:sp>
        <p:nvSpPr>
          <p:cNvPr id="9" name="テキスト ボックス 8">
            <a:extLst>
              <a:ext uri="{FF2B5EF4-FFF2-40B4-BE49-F238E27FC236}">
                <a16:creationId xmlns:a16="http://schemas.microsoft.com/office/drawing/2014/main" id="{4492B8BC-5157-53DE-4BDB-9805FE5F893B}"/>
              </a:ext>
            </a:extLst>
          </p:cNvPr>
          <p:cNvSpPr txBox="1"/>
          <p:nvPr/>
        </p:nvSpPr>
        <p:spPr>
          <a:xfrm>
            <a:off x="858981" y="3664654"/>
            <a:ext cx="10690167" cy="1754326"/>
          </a:xfrm>
          <a:prstGeom prst="rect">
            <a:avLst/>
          </a:prstGeom>
          <a:noFill/>
        </p:spPr>
        <p:txBody>
          <a:bodyPr wrap="square" rtlCol="0">
            <a:spAutoFit/>
          </a:bodyPr>
          <a:lstStyle/>
          <a:p>
            <a:pPr marL="2127885" marR="0" lvl="2" indent="0" algn="l"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rPr>
              <a:t>週４０時間労働制のため、</a:t>
            </a:r>
            <a:r>
              <a:rPr kumimoji="0" lang="ja-JP" altLang="ja-JP" sz="18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rPr>
              <a:t>週４０時間を超えた労働を禁止（日本）</a:t>
            </a:r>
            <a:endParaRPr kumimoji="0" lang="en-US" altLang="ja-JP" sz="18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endParaRPr>
          </a:p>
          <a:p>
            <a:pPr marL="1213485" marR="0" lvl="0" indent="0" algn="l" defTabSz="457200" rtl="0" eaLnBrk="1" fontAlgn="auto" latinLnBrk="0" hangingPunct="1">
              <a:lnSpc>
                <a:spcPct val="100000"/>
              </a:lnSpc>
              <a:spcBef>
                <a:spcPts val="0"/>
              </a:spcBef>
              <a:spcAft>
                <a:spcPts val="0"/>
              </a:spcAft>
              <a:buClrTx/>
              <a:buSzTx/>
              <a:buFontTx/>
              <a:buNone/>
              <a:tabLst/>
              <a:defRPr/>
            </a:pPr>
            <a:endParaRPr kumimoji="0" lang="en-US" altLang="ja-JP" sz="18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Times New Roman" panose="02020603050405020304" pitchFamily="18" charset="0"/>
            </a:endParaRPr>
          </a:p>
          <a:p>
            <a:pPr marL="1213485" marR="0" lvl="0" indent="0" algn="l" defTabSz="457200" rtl="0" eaLnBrk="1" fontAlgn="auto" latinLnBrk="0" hangingPunct="1">
              <a:lnSpc>
                <a:spcPct val="100000"/>
              </a:lnSpc>
              <a:spcBef>
                <a:spcPts val="0"/>
              </a:spcBef>
              <a:spcAft>
                <a:spcPts val="0"/>
              </a:spcAft>
              <a:buClrTx/>
              <a:buSzTx/>
              <a:buFontTx/>
              <a:buNone/>
              <a:tabLst/>
              <a:defRPr/>
            </a:pPr>
            <a:endPar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a:p>
            <a:pPr marL="40005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rPr>
              <a:t>賃金の未払い等の場合、連邦裁判所に訴訟を提起して救済を求めると、</a:t>
            </a:r>
            <a:endPar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a:p>
            <a:pPr marL="40005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rPr>
              <a:t>裁判所は使用者に対し、未払い分の賃金と、</a:t>
            </a:r>
            <a:r>
              <a:rPr kumimoji="0" lang="ja-JP" altLang="ja-JP" sz="1800" b="0" i="0" u="sng"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rPr>
              <a:t>同額の付加賠償金</a:t>
            </a:r>
            <a:r>
              <a:rPr kumimoji="0" lang="ja-JP" altLang="ja-JP" sz="18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rPr>
              <a:t>の支払いを命ずることが出来る。</a:t>
            </a:r>
            <a:endPar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a:p>
            <a:pPr marL="5353050" marR="0" lvl="5"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rPr>
              <a:t>↳遅延損害金と付加金がある（日本）</a:t>
            </a:r>
            <a:endPar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3B8C8208-4014-CE30-A66C-E37E4D8486D7}"/>
              </a:ext>
            </a:extLst>
          </p:cNvPr>
          <p:cNvSpPr txBox="1"/>
          <p:nvPr/>
        </p:nvSpPr>
        <p:spPr>
          <a:xfrm>
            <a:off x="2621281" y="3352799"/>
            <a:ext cx="709352"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4000" b="0" i="0" u="none" strike="noStrike" kern="100" cap="none" spc="0" normalizeH="0" baseline="0" noProof="0" dirty="0">
                <a:ln>
                  <a:noFill/>
                </a:ln>
                <a:solidFill>
                  <a:srgbClr val="000000"/>
                </a:solidFill>
                <a:effectLst/>
                <a:uLnTx/>
                <a:uFillTx/>
                <a:latin typeface="Cambria Math" panose="02040503050406030204" pitchFamily="18" charset="0"/>
                <a:ea typeface="游明朝" panose="02020400000000000000" pitchFamily="18" charset="-128"/>
                <a:cs typeface="Cambria Math" panose="02040503050406030204" pitchFamily="18" charset="0"/>
              </a:rPr>
              <a:t>↳</a:t>
            </a:r>
            <a:endParaRPr kumimoji="1" lang="ja-JP" altLang="en-US" sz="40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endParaRPr>
          </a:p>
        </p:txBody>
      </p:sp>
    </p:spTree>
    <p:extLst>
      <p:ext uri="{BB962C8B-B14F-4D97-AF65-F5344CB8AC3E}">
        <p14:creationId xmlns:p14="http://schemas.microsoft.com/office/powerpoint/2010/main" val="720122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E989466-B60F-05C0-6034-06D2BF479D55}"/>
              </a:ext>
            </a:extLst>
          </p:cNvPr>
          <p:cNvSpPr txBox="1"/>
          <p:nvPr/>
        </p:nvSpPr>
        <p:spPr>
          <a:xfrm>
            <a:off x="698268" y="1137674"/>
            <a:ext cx="10823171" cy="2308324"/>
          </a:xfrm>
          <a:prstGeom prst="rect">
            <a:avLst/>
          </a:prstGeom>
          <a:noFill/>
          <a:ln>
            <a:solidFill>
              <a:srgbClr val="6E6ABA"/>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育児休暇・介護休暇・病気休暇・出産休暇が合体したような休暇（無給）の付与を義務付ける法律</a:t>
            </a:r>
            <a:endParaRPr kumimoji="1" lang="en-US" altLang="ja-JP"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・被用者の子の誕生、またはその子の世話のため</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・被用者が、養子縁組または里子教育により、その子を受け入れるため</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・被用者の配偶者、子または親が、重篤な健康危険状態にある場合に、その者の世話をするため</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・被用者が、その職務を遂行できないような、重篤な健康危険状態にあるため</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以上の場合に休暇を取得可能</a:t>
            </a:r>
          </a:p>
        </p:txBody>
      </p:sp>
      <p:sp>
        <p:nvSpPr>
          <p:cNvPr id="3" name="テキスト ボックス 2">
            <a:extLst>
              <a:ext uri="{FF2B5EF4-FFF2-40B4-BE49-F238E27FC236}">
                <a16:creationId xmlns:a16="http://schemas.microsoft.com/office/drawing/2014/main" id="{25D3C8B6-A3E9-09F0-9836-6C312CAC2E86}"/>
              </a:ext>
            </a:extLst>
          </p:cNvPr>
          <p:cNvSpPr txBox="1"/>
          <p:nvPr/>
        </p:nvSpPr>
        <p:spPr>
          <a:xfrm>
            <a:off x="698268" y="399010"/>
            <a:ext cx="10873047"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⑵	家族及び医療休暇法</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endParaRPr>
          </a:p>
        </p:txBody>
      </p:sp>
      <p:sp>
        <p:nvSpPr>
          <p:cNvPr id="4" name="テキスト ボックス 3">
            <a:extLst>
              <a:ext uri="{FF2B5EF4-FFF2-40B4-BE49-F238E27FC236}">
                <a16:creationId xmlns:a16="http://schemas.microsoft.com/office/drawing/2014/main" id="{33E9AA94-3FE3-A4A1-A708-A90947C86254}"/>
              </a:ext>
            </a:extLst>
          </p:cNvPr>
          <p:cNvSpPr txBox="1"/>
          <p:nvPr/>
        </p:nvSpPr>
        <p:spPr>
          <a:xfrm>
            <a:off x="698268" y="3851564"/>
            <a:ext cx="10823171"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日本では法定休暇として</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年次有給休暇</a:t>
            </a:r>
            <a:r>
              <a:rPr kumimoji="1" lang="ja-JP" altLang="en-US" sz="1800" b="1"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生理休暇</a:t>
            </a:r>
            <a:r>
              <a:rPr kumimoji="1" lang="ja-JP" altLang="en-US" sz="1800" b="1"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産前休業</a:t>
            </a:r>
            <a:r>
              <a:rPr kumimoji="1" lang="ja-JP" altLang="en-US" sz="1800" b="1"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産後休業</a:t>
            </a:r>
            <a:r>
              <a:rPr kumimoji="1" lang="ja-JP" altLang="en-US" sz="1800" b="1"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裁判員休暇</a:t>
            </a: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が</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労働基準法にて定められ、</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子の看護休暇</a:t>
            </a:r>
            <a:r>
              <a:rPr kumimoji="1" lang="ja-JP" altLang="en-US" sz="1800" b="1"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育児休業</a:t>
            </a:r>
            <a:r>
              <a:rPr kumimoji="1" lang="ja-JP" altLang="en-US" sz="1800" b="1"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出生時育児休業</a:t>
            </a:r>
            <a:r>
              <a:rPr kumimoji="1" lang="ja-JP" altLang="en-US" sz="1800" b="1"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介護休暇</a:t>
            </a:r>
            <a:r>
              <a:rPr kumimoji="1" lang="ja-JP" altLang="en-US" sz="1800" b="1"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1" i="0" u="sng" strike="noStrike" kern="1200" cap="none" spc="0" normalizeH="0" baseline="0" noProof="0" dirty="0">
                <a:ln>
                  <a:noFill/>
                </a:ln>
                <a:solidFill>
                  <a:srgbClr val="FF0000"/>
                </a:solidFill>
                <a:effectLst/>
                <a:uLnTx/>
                <a:uFillTx/>
                <a:latin typeface="Corbel" panose="020B0503020204020204"/>
                <a:ea typeface="ＭＳ ゴシック" panose="020B0609070205080204" pitchFamily="49" charset="-128"/>
                <a:cs typeface="+mn-cs"/>
              </a:rPr>
              <a:t>介護休業</a:t>
            </a: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が</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育児介護休業法により定められており、年次有給休暇にのみ給料の支払いが義務付けられている。</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産前休業・産後休業では、出産育児一時金や出産手当金などの経済支援在り</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a:t>
            </a:r>
            <a:r>
              <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育児休業では、育児休業給付金の給付や、社会保険（健康保険・厚生年金）の保険料免除などの経済支援在り</a:t>
            </a:r>
          </a:p>
        </p:txBody>
      </p:sp>
    </p:spTree>
    <p:extLst>
      <p:ext uri="{BB962C8B-B14F-4D97-AF65-F5344CB8AC3E}">
        <p14:creationId xmlns:p14="http://schemas.microsoft.com/office/powerpoint/2010/main" val="3073211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FDE5921-427C-3DB8-38E5-5CE47148F411}"/>
              </a:ext>
            </a:extLst>
          </p:cNvPr>
          <p:cNvSpPr txBox="1"/>
          <p:nvPr/>
        </p:nvSpPr>
        <p:spPr>
          <a:xfrm>
            <a:off x="1230284" y="1191491"/>
            <a:ext cx="9426632" cy="2585323"/>
          </a:xfrm>
          <a:prstGeom prst="rect">
            <a:avLst/>
          </a:prstGeom>
          <a:noFill/>
          <a:ln>
            <a:solidFill>
              <a:srgbClr val="6E6ABA"/>
            </a:solidFill>
          </a:ln>
        </p:spPr>
        <p:txBody>
          <a:bodyPr wrap="square" rtlCol="0">
            <a:spAutoFit/>
          </a:bodyPr>
          <a:lstStyle/>
          <a:p>
            <a:pPr marL="279400"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職場での労働者の安全と健康を確保するための法律</a:t>
            </a:r>
          </a:p>
          <a:p>
            <a:pPr marL="413385"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 </a:t>
            </a:r>
            <a:endPar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a:p>
            <a:pPr marL="413385"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労働安全衛生庁（</a:t>
            </a:r>
            <a:r>
              <a:rPr kumimoji="0" lang="en-US"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O</a:t>
            </a: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ＳＨＡ）による以下の３つの基本戦略</a:t>
            </a:r>
          </a:p>
          <a:p>
            <a:pPr marL="546735"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・徹底的で公平、かつ効果的な施行</a:t>
            </a:r>
          </a:p>
          <a:p>
            <a:pPr marL="546735"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・アウトリーチ、教育、基準遵守の支援</a:t>
            </a:r>
          </a:p>
          <a:p>
            <a:pPr marL="546735"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・パートナーシップやそのほかの協力プログラム</a:t>
            </a:r>
          </a:p>
          <a:p>
            <a:pPr marL="413385"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 </a:t>
            </a:r>
            <a:endPar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a:p>
            <a:pPr marL="413385" marR="0" lvl="0" indent="0" algn="l" defTabSz="457200" rtl="0" eaLnBrk="1" fontAlgn="auto" latinLnBrk="0" hangingPunct="1">
              <a:lnSpc>
                <a:spcPct val="100000"/>
              </a:lnSpc>
              <a:spcBef>
                <a:spcPts val="0"/>
              </a:spcBef>
              <a:spcAft>
                <a:spcPts val="0"/>
              </a:spcAft>
              <a:buClrTx/>
              <a:buSzTx/>
              <a:buFontTx/>
              <a:buNone/>
              <a:tabLst/>
              <a:defRPr/>
            </a:pPr>
            <a:r>
              <a:rPr kumimoji="0" lang="ja-JP" altLang="ja-JP" sz="18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これらに基づき、労働者に対する訓練と情報提供、危険物の取り扱い方法の指導、適切な保護具の提供や定期的な監査や報告を雇用主に求めるといった活動</a:t>
            </a:r>
          </a:p>
        </p:txBody>
      </p:sp>
      <p:sp>
        <p:nvSpPr>
          <p:cNvPr id="4" name="テキスト ボックス 3">
            <a:extLst>
              <a:ext uri="{FF2B5EF4-FFF2-40B4-BE49-F238E27FC236}">
                <a16:creationId xmlns:a16="http://schemas.microsoft.com/office/drawing/2014/main" id="{EB1BF526-F8C8-D1CC-FF0B-8184F0D79139}"/>
              </a:ext>
            </a:extLst>
          </p:cNvPr>
          <p:cNvSpPr txBox="1"/>
          <p:nvPr/>
        </p:nvSpPr>
        <p:spPr>
          <a:xfrm>
            <a:off x="1230284" y="640927"/>
            <a:ext cx="942663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2400" b="1"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⑶</a:t>
            </a:r>
            <a:r>
              <a:rPr kumimoji="0" lang="ja-JP" altLang="ja-JP" sz="2400" b="1"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rPr>
              <a:t>労働安全衛生法</a:t>
            </a:r>
            <a:endParaRPr kumimoji="0" lang="ja-JP" altLang="ja-JP" sz="2400" b="0" i="0" u="none" strike="noStrike" kern="1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Times New Roman" panose="02020603050405020304" pitchFamily="18" charset="0"/>
            </a:endParaRPr>
          </a:p>
        </p:txBody>
      </p:sp>
      <p:sp>
        <p:nvSpPr>
          <p:cNvPr id="6" name="テキスト ボックス 5">
            <a:extLst>
              <a:ext uri="{FF2B5EF4-FFF2-40B4-BE49-F238E27FC236}">
                <a16:creationId xmlns:a16="http://schemas.microsoft.com/office/drawing/2014/main" id="{2D2150D0-442F-574F-D98B-D1E3304D4EE1}"/>
              </a:ext>
            </a:extLst>
          </p:cNvPr>
          <p:cNvSpPr txBox="1"/>
          <p:nvPr/>
        </p:nvSpPr>
        <p:spPr>
          <a:xfrm>
            <a:off x="1662546" y="4084320"/>
            <a:ext cx="899437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日本における類似する機関・法律として、労働基準監督署（労働基準監督官）と</a:t>
            </a:r>
            <a:endParaRPr kumimoji="1" lang="en-US" altLang="ja-JP"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労働者災害補償保険法が挙げられる。</a:t>
            </a:r>
          </a:p>
        </p:txBody>
      </p:sp>
      <p:sp>
        <p:nvSpPr>
          <p:cNvPr id="7" name="テキスト ボックス 6">
            <a:extLst>
              <a:ext uri="{FF2B5EF4-FFF2-40B4-BE49-F238E27FC236}">
                <a16:creationId xmlns:a16="http://schemas.microsoft.com/office/drawing/2014/main" id="{50CA093A-5F9A-839A-8E69-40A2B297FAB6}"/>
              </a:ext>
            </a:extLst>
          </p:cNvPr>
          <p:cNvSpPr txBox="1"/>
          <p:nvPr/>
        </p:nvSpPr>
        <p:spPr>
          <a:xfrm>
            <a:off x="1767840" y="5081847"/>
            <a:ext cx="877269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この二つの機関の大きな違いとして、それぞれの国における労働災害などに対する対策の規模に大きな差があると感じた。</a:t>
            </a:r>
          </a:p>
        </p:txBody>
      </p:sp>
    </p:spTree>
    <p:extLst>
      <p:ext uri="{BB962C8B-B14F-4D97-AF65-F5344CB8AC3E}">
        <p14:creationId xmlns:p14="http://schemas.microsoft.com/office/powerpoint/2010/main" val="2049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0DEBBB4-3587-1818-1354-F03194732A9B}"/>
              </a:ext>
            </a:extLst>
          </p:cNvPr>
          <p:cNvPicPr>
            <a:picLocks noChangeAspect="1"/>
          </p:cNvPicPr>
          <p:nvPr/>
        </p:nvPicPr>
        <p:blipFill>
          <a:blip r:embed="rId3"/>
          <a:stretch>
            <a:fillRect/>
          </a:stretch>
        </p:blipFill>
        <p:spPr>
          <a:xfrm>
            <a:off x="238297" y="607630"/>
            <a:ext cx="4132385" cy="3429000"/>
          </a:xfrm>
          <a:prstGeom prst="rect">
            <a:avLst/>
          </a:prstGeom>
        </p:spPr>
      </p:pic>
      <p:sp>
        <p:nvSpPr>
          <p:cNvPr id="4" name="テキスト ボックス 3">
            <a:extLst>
              <a:ext uri="{FF2B5EF4-FFF2-40B4-BE49-F238E27FC236}">
                <a16:creationId xmlns:a16="http://schemas.microsoft.com/office/drawing/2014/main" id="{B87E73A0-8F0E-BA2F-8B46-CDAA8A99ACCC}"/>
              </a:ext>
            </a:extLst>
          </p:cNvPr>
          <p:cNvSpPr txBox="1"/>
          <p:nvPr/>
        </p:nvSpPr>
        <p:spPr>
          <a:xfrm>
            <a:off x="3679765" y="566520"/>
            <a:ext cx="66612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https://www.jisha.or.jp/international/sougou/pdf/usa202109_02.pdf</a:t>
            </a:r>
            <a:endPar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endParaRPr>
          </a:p>
        </p:txBody>
      </p:sp>
      <p:sp>
        <p:nvSpPr>
          <p:cNvPr id="5" name="テキスト ボックス 4">
            <a:extLst>
              <a:ext uri="{FF2B5EF4-FFF2-40B4-BE49-F238E27FC236}">
                <a16:creationId xmlns:a16="http://schemas.microsoft.com/office/drawing/2014/main" id="{6AC5F936-8D77-8FEF-62AE-F56B734C6593}"/>
              </a:ext>
            </a:extLst>
          </p:cNvPr>
          <p:cNvSpPr txBox="1"/>
          <p:nvPr/>
        </p:nvSpPr>
        <p:spPr>
          <a:xfrm>
            <a:off x="6502459" y="3931369"/>
            <a:ext cx="511319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rPr>
              <a:t>https://www.mhlw.go.jp/stf/newpage_40395.html</a:t>
            </a:r>
            <a:endParaRPr kumimoji="1" lang="ja-JP" altLang="en-US" sz="1800" b="0" i="0" u="none" strike="noStrike" kern="1200" cap="none" spc="0" normalizeH="0" baseline="0" noProof="0" dirty="0">
              <a:ln>
                <a:noFill/>
              </a:ln>
              <a:solidFill>
                <a:srgbClr val="000000"/>
              </a:solidFill>
              <a:effectLst/>
              <a:uLnTx/>
              <a:uFillTx/>
              <a:latin typeface="Corbel" panose="020B0503020204020204"/>
              <a:ea typeface="ＭＳ ゴシック" panose="020B0609070205080204" pitchFamily="49" charset="-128"/>
              <a:cs typeface="+mn-cs"/>
            </a:endParaRPr>
          </a:p>
        </p:txBody>
      </p:sp>
      <p:sp>
        <p:nvSpPr>
          <p:cNvPr id="10" name="Rectangle 3">
            <a:extLst>
              <a:ext uri="{FF2B5EF4-FFF2-40B4-BE49-F238E27FC236}">
                <a16:creationId xmlns:a16="http://schemas.microsoft.com/office/drawing/2014/main" id="{2E0643C3-3E44-3BDA-34F3-7BCFEBAFA7B5}"/>
              </a:ext>
            </a:extLst>
          </p:cNvPr>
          <p:cNvSpPr>
            <a:spLocks noChangeArrowheads="1"/>
          </p:cNvSpPr>
          <p:nvPr/>
        </p:nvSpPr>
        <p:spPr bwMode="auto">
          <a:xfrm>
            <a:off x="5504404" y="2462807"/>
            <a:ext cx="6021767" cy="923330"/>
          </a:xfrm>
          <a:prstGeom prst="rect">
            <a:avLst/>
          </a:prstGeom>
          <a:noFill/>
          <a:ln w="9525">
            <a:solidFill>
              <a:srgbClr val="6E6AB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ja-JP" sz="1800" b="0" i="0" u="none" strike="noStrike" kern="1200" cap="none" spc="0" normalizeH="0" baseline="0" noProof="0" dirty="0">
                <a:ln>
                  <a:noFill/>
                </a:ln>
                <a:solidFill>
                  <a:srgbClr val="2E3136"/>
                </a:solidFill>
                <a:effectLst/>
                <a:uLnTx/>
                <a:uFillTx/>
                <a:latin typeface="游明朝" panose="02020400000000000000" pitchFamily="18" charset="-128"/>
                <a:ea typeface="游明朝" panose="02020400000000000000" pitchFamily="18" charset="-128"/>
                <a:cs typeface="+mn-cs"/>
              </a:rPr>
              <a:t>令和５年１月から12月までの新型コロナウイルス感染症への</a:t>
            </a:r>
            <a:r>
              <a:rPr kumimoji="0"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り</a:t>
            </a:r>
            <a:r>
              <a:rPr kumimoji="0" lang="ja-JP" altLang="ja-JP" sz="1800" b="0" i="0" u="none" strike="noStrike" kern="1200" cap="none" spc="0" normalizeH="0" baseline="0" noProof="0" dirty="0">
                <a:ln>
                  <a:noFill/>
                </a:ln>
                <a:solidFill>
                  <a:srgbClr val="2E3136"/>
                </a:solidFill>
                <a:effectLst/>
                <a:uLnTx/>
                <a:uFillTx/>
                <a:latin typeface="游明朝" panose="02020400000000000000" pitchFamily="18" charset="-128"/>
                <a:ea typeface="游明朝" panose="02020400000000000000" pitchFamily="18" charset="-128"/>
                <a:cs typeface="+mn-cs"/>
              </a:rPr>
              <a:t>患によるものを除いた労働災害による死亡者数は755人（前年比19人減）と過去最少となりました。</a:t>
            </a:r>
            <a:r>
              <a:rPr kumimoji="0" lang="ja-JP" altLang="ja-JP"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 </a:t>
            </a:r>
          </a:p>
        </p:txBody>
      </p:sp>
      <p:sp>
        <p:nvSpPr>
          <p:cNvPr id="11" name="テキスト ボックス 10">
            <a:extLst>
              <a:ext uri="{FF2B5EF4-FFF2-40B4-BE49-F238E27FC236}">
                <a16:creationId xmlns:a16="http://schemas.microsoft.com/office/drawing/2014/main" id="{BBDEDA54-4037-C4CE-88B1-C52D1BD373CA}"/>
              </a:ext>
            </a:extLst>
          </p:cNvPr>
          <p:cNvSpPr txBox="1"/>
          <p:nvPr/>
        </p:nvSpPr>
        <p:spPr>
          <a:xfrm>
            <a:off x="9966434" y="3474087"/>
            <a:ext cx="155973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厚生労働省</a:t>
            </a:r>
          </a:p>
        </p:txBody>
      </p:sp>
      <p:sp>
        <p:nvSpPr>
          <p:cNvPr id="12" name="テキスト ボックス 11">
            <a:extLst>
              <a:ext uri="{FF2B5EF4-FFF2-40B4-BE49-F238E27FC236}">
                <a16:creationId xmlns:a16="http://schemas.microsoft.com/office/drawing/2014/main" id="{B2930744-34C1-5F47-2DBD-1943F764F00A}"/>
              </a:ext>
            </a:extLst>
          </p:cNvPr>
          <p:cNvSpPr txBox="1"/>
          <p:nvPr/>
        </p:nvSpPr>
        <p:spPr>
          <a:xfrm>
            <a:off x="277091" y="4030872"/>
            <a:ext cx="504305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中央労働災害防止協会</a:t>
            </a:r>
          </a:p>
        </p:txBody>
      </p:sp>
      <p:sp>
        <p:nvSpPr>
          <p:cNvPr id="13" name="テキスト ボックス 12">
            <a:extLst>
              <a:ext uri="{FF2B5EF4-FFF2-40B4-BE49-F238E27FC236}">
                <a16:creationId xmlns:a16="http://schemas.microsoft.com/office/drawing/2014/main" id="{3CBD8B13-D143-615D-BC8B-E025ECC0217C}"/>
              </a:ext>
            </a:extLst>
          </p:cNvPr>
          <p:cNvSpPr txBox="1"/>
          <p:nvPr/>
        </p:nvSpPr>
        <p:spPr>
          <a:xfrm>
            <a:off x="3352801" y="3582718"/>
            <a:ext cx="559724"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a:t>
            </a:r>
          </a:p>
        </p:txBody>
      </p:sp>
      <p:sp>
        <p:nvSpPr>
          <p:cNvPr id="14" name="テキスト ボックス 13">
            <a:extLst>
              <a:ext uri="{FF2B5EF4-FFF2-40B4-BE49-F238E27FC236}">
                <a16:creationId xmlns:a16="http://schemas.microsoft.com/office/drawing/2014/main" id="{7C43736B-FA90-BCB2-51AA-D0AC85DA0704}"/>
              </a:ext>
            </a:extLst>
          </p:cNvPr>
          <p:cNvSpPr txBox="1"/>
          <p:nvPr/>
        </p:nvSpPr>
        <p:spPr>
          <a:xfrm>
            <a:off x="3117323" y="4512804"/>
            <a:ext cx="27829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アメリカ合衆国</a:t>
            </a:r>
          </a:p>
        </p:txBody>
      </p:sp>
      <p:sp>
        <p:nvSpPr>
          <p:cNvPr id="15" name="テキスト ボックス 14">
            <a:extLst>
              <a:ext uri="{FF2B5EF4-FFF2-40B4-BE49-F238E27FC236}">
                <a16:creationId xmlns:a16="http://schemas.microsoft.com/office/drawing/2014/main" id="{D56CD301-CDC9-F2B4-1B1F-19DC44CC97A8}"/>
              </a:ext>
            </a:extLst>
          </p:cNvPr>
          <p:cNvSpPr txBox="1"/>
          <p:nvPr/>
        </p:nvSpPr>
        <p:spPr>
          <a:xfrm>
            <a:off x="5447607" y="3593869"/>
            <a:ext cx="864521"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60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a:t>
            </a:r>
          </a:p>
        </p:txBody>
      </p:sp>
      <p:sp>
        <p:nvSpPr>
          <p:cNvPr id="16" name="テキスト ボックス 15">
            <a:extLst>
              <a:ext uri="{FF2B5EF4-FFF2-40B4-BE49-F238E27FC236}">
                <a16:creationId xmlns:a16="http://schemas.microsoft.com/office/drawing/2014/main" id="{A591A92A-7F1B-4F75-3B8B-77FE7A9D0265}"/>
              </a:ext>
            </a:extLst>
          </p:cNvPr>
          <p:cNvSpPr txBox="1"/>
          <p:nvPr/>
        </p:nvSpPr>
        <p:spPr>
          <a:xfrm>
            <a:off x="5562172" y="4512804"/>
            <a:ext cx="15849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日本</a:t>
            </a:r>
          </a:p>
        </p:txBody>
      </p:sp>
      <p:sp>
        <p:nvSpPr>
          <p:cNvPr id="17" name="テキスト ボックス 16">
            <a:extLst>
              <a:ext uri="{FF2B5EF4-FFF2-40B4-BE49-F238E27FC236}">
                <a16:creationId xmlns:a16="http://schemas.microsoft.com/office/drawing/2014/main" id="{09D68244-5B4D-3A46-13EE-868B86D767C5}"/>
              </a:ext>
            </a:extLst>
          </p:cNvPr>
          <p:cNvSpPr txBox="1"/>
          <p:nvPr/>
        </p:nvSpPr>
        <p:spPr>
          <a:xfrm>
            <a:off x="1729047" y="5364480"/>
            <a:ext cx="873944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游明朝" panose="02020400000000000000" pitchFamily="18" charset="-128"/>
                <a:ea typeface="游明朝" panose="02020400000000000000" pitchFamily="18" charset="-128"/>
                <a:cs typeface="+mn-cs"/>
              </a:rPr>
              <a:t>このデータより、日本では、より危険な労働災害が起こりにくい労働環境づくりが進んでいると推測できる。</a:t>
            </a:r>
          </a:p>
        </p:txBody>
      </p:sp>
    </p:spTree>
    <p:extLst>
      <p:ext uri="{BB962C8B-B14F-4D97-AF65-F5344CB8AC3E}">
        <p14:creationId xmlns:p14="http://schemas.microsoft.com/office/powerpoint/2010/main" val="2635567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 手紙&#10;&#10;自動的に生成された説明">
            <a:extLst>
              <a:ext uri="{FF2B5EF4-FFF2-40B4-BE49-F238E27FC236}">
                <a16:creationId xmlns:a16="http://schemas.microsoft.com/office/drawing/2014/main" id="{AA574EAB-B818-EDFA-7A3E-4FC0D2383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13893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B9EC552C-FB07-98AD-E471-D295D4570350}"/>
              </a:ext>
            </a:extLst>
          </p:cNvPr>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717494" y="6242267"/>
            <a:ext cx="352425" cy="584775"/>
          </a:xfrm>
          <a:prstGeom prst="rect">
            <a:avLst/>
          </a:prstGeom>
          <a:noFill/>
        </p:spPr>
        <p:txBody>
          <a:bodyPr wrap="square" rtlCol="0">
            <a:spAutoFit/>
          </a:bodyPr>
          <a:lstStyle/>
          <a:p>
            <a:r>
              <a:rPr kumimoji="1"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2</a:t>
            </a:r>
            <a:endParaRPr kumimoji="1" lang="ja-JP" altLang="en-US"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endParaRPr>
          </a:p>
        </p:txBody>
      </p:sp>
      <p:sp>
        <p:nvSpPr>
          <p:cNvPr id="13" name="テキスト ボックス 12">
            <a:extLst>
              <a:ext uri="{FF2B5EF4-FFF2-40B4-BE49-F238E27FC236}">
                <a16:creationId xmlns:a16="http://schemas.microsoft.com/office/drawing/2014/main" id="{411095E5-0C26-05B1-9C9B-9E9FCBCC52C0}"/>
              </a:ext>
            </a:extLst>
          </p:cNvPr>
          <p:cNvSpPr txBox="1"/>
          <p:nvPr/>
        </p:nvSpPr>
        <p:spPr>
          <a:xfrm>
            <a:off x="1336606" y="560712"/>
            <a:ext cx="9518787" cy="800219"/>
          </a:xfrm>
          <a:prstGeom prst="roundRect">
            <a:avLst/>
          </a:prstGeom>
          <a:noFill/>
          <a:ln w="19050">
            <a:noFill/>
          </a:ln>
        </p:spPr>
        <p:txBody>
          <a:bodyPr wrap="square" spcCol="324000" rtlCol="0">
            <a:spAutoFit/>
          </a:bodyPr>
          <a:lstStyle/>
          <a:p>
            <a:pPr>
              <a:spcAft>
                <a:spcPts val="600"/>
              </a:spcAft>
            </a:pPr>
            <a:r>
              <a:rPr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労基法</a:t>
            </a:r>
            <a:r>
              <a:rPr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36</a:t>
            </a:r>
            <a:r>
              <a:rPr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条の協定（</a:t>
            </a:r>
            <a:r>
              <a:rPr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36</a:t>
            </a:r>
            <a:r>
              <a:rPr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協定）</a:t>
            </a: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の締結によって無制限に時間外労働が許されるわけではなく、</a:t>
            </a:r>
            <a:endParaRPr kumimoji="1"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kumimoji="1"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同条はその上限も定めている</a:t>
            </a:r>
            <a:endParaRPr kumimoji="1"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2" name="テキスト ボックス 1">
            <a:extLst>
              <a:ext uri="{FF2B5EF4-FFF2-40B4-BE49-F238E27FC236}">
                <a16:creationId xmlns:a16="http://schemas.microsoft.com/office/drawing/2014/main" id="{0C449276-066F-EDB0-2F14-5F8270909657}"/>
              </a:ext>
            </a:extLst>
          </p:cNvPr>
          <p:cNvSpPr txBox="1"/>
          <p:nvPr/>
        </p:nvSpPr>
        <p:spPr>
          <a:xfrm>
            <a:off x="3312121" y="534518"/>
            <a:ext cx="835093" cy="204311"/>
          </a:xfrm>
          <a:prstGeom prst="roundRect">
            <a:avLst/>
          </a:prstGeom>
          <a:noFill/>
          <a:ln w="19050">
            <a:noFill/>
          </a:ln>
        </p:spPr>
        <p:txBody>
          <a:bodyPr wrap="square" spcCol="324000" rtlCol="0">
            <a:spAutoFit/>
          </a:bodyPr>
          <a:lstStyle/>
          <a:p>
            <a:pPr algn="ctr">
              <a:spcAft>
                <a:spcPts val="600"/>
              </a:spcAft>
            </a:pPr>
            <a:r>
              <a:rPr lang="ja-JP" altLang="en-US" sz="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さぶろく</a:t>
            </a:r>
            <a:endParaRPr kumimoji="1" lang="en-US" altLang="ja-JP" sz="6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grpSp>
        <p:nvGrpSpPr>
          <p:cNvPr id="17" name="グループ化 16">
            <a:extLst>
              <a:ext uri="{FF2B5EF4-FFF2-40B4-BE49-F238E27FC236}">
                <a16:creationId xmlns:a16="http://schemas.microsoft.com/office/drawing/2014/main" id="{23E2F820-2567-02F9-87E9-BEB1813F1BA8}"/>
              </a:ext>
            </a:extLst>
          </p:cNvPr>
          <p:cNvGrpSpPr/>
          <p:nvPr/>
        </p:nvGrpSpPr>
        <p:grpSpPr>
          <a:xfrm>
            <a:off x="6477688" y="1775094"/>
            <a:ext cx="5416018" cy="3115347"/>
            <a:chOff x="6187440" y="2545073"/>
            <a:chExt cx="5416018" cy="3115347"/>
          </a:xfrm>
        </p:grpSpPr>
        <p:pic>
          <p:nvPicPr>
            <p:cNvPr id="5" name="図 4">
              <a:extLst>
                <a:ext uri="{FF2B5EF4-FFF2-40B4-BE49-F238E27FC236}">
                  <a16:creationId xmlns:a16="http://schemas.microsoft.com/office/drawing/2014/main" id="{55FC7BA0-FF95-0FBD-56AC-24972D9F63DC}"/>
                </a:ext>
              </a:extLst>
            </p:cNvPr>
            <p:cNvPicPr>
              <a:picLocks noChangeAspect="1"/>
            </p:cNvPicPr>
            <p:nvPr/>
          </p:nvPicPr>
          <p:blipFill>
            <a:blip r:embed="rId3"/>
            <a:stretch>
              <a:fillRect/>
            </a:stretch>
          </p:blipFill>
          <p:spPr>
            <a:xfrm>
              <a:off x="6187440" y="2545073"/>
              <a:ext cx="5416018" cy="2731185"/>
            </a:xfrm>
            <a:prstGeom prst="rect">
              <a:avLst/>
            </a:prstGeom>
            <a:ln w="25400">
              <a:solidFill>
                <a:schemeClr val="tx1">
                  <a:lumMod val="75000"/>
                  <a:lumOff val="25000"/>
                </a:schemeClr>
              </a:solidFill>
            </a:ln>
          </p:spPr>
        </p:pic>
        <p:sp>
          <p:nvSpPr>
            <p:cNvPr id="11" name="テキスト ボックス 10">
              <a:extLst>
                <a:ext uri="{FF2B5EF4-FFF2-40B4-BE49-F238E27FC236}">
                  <a16:creationId xmlns:a16="http://schemas.microsoft.com/office/drawing/2014/main" id="{64B70593-DFEB-99F5-C649-60972D7F39FD}"/>
                </a:ext>
              </a:extLst>
            </p:cNvPr>
            <p:cNvSpPr txBox="1"/>
            <p:nvPr/>
          </p:nvSpPr>
          <p:spPr>
            <a:xfrm>
              <a:off x="6187440" y="2573648"/>
              <a:ext cx="1272540" cy="246221"/>
            </a:xfrm>
            <a:prstGeom prst="rect">
              <a:avLst/>
            </a:prstGeom>
            <a:noFill/>
          </p:spPr>
          <p:txBody>
            <a:bodyPr wrap="square">
              <a:spAutoFit/>
            </a:bodyPr>
            <a:lstStyle/>
            <a:p>
              <a:r>
                <a:rPr lang="ja-JP" altLang="en-US" sz="1000" b="1" dirty="0">
                  <a:solidFill>
                    <a:srgbClr val="595757"/>
                  </a:solidFill>
                </a:rPr>
                <a:t>▼ 図表 </a:t>
              </a:r>
              <a:r>
                <a:rPr lang="en-US" altLang="ja-JP" sz="1000" b="1" dirty="0">
                  <a:solidFill>
                    <a:srgbClr val="595757"/>
                  </a:solidFill>
                </a:rPr>
                <a:t>9</a:t>
              </a:r>
              <a:endParaRPr lang="ja-JP" altLang="en-US" sz="1000" b="1" dirty="0">
                <a:solidFill>
                  <a:srgbClr val="595757"/>
                </a:solidFill>
              </a:endParaRPr>
            </a:p>
          </p:txBody>
        </p:sp>
        <p:sp>
          <p:nvSpPr>
            <p:cNvPr id="15" name="テキスト ボックス 14">
              <a:extLst>
                <a:ext uri="{FF2B5EF4-FFF2-40B4-BE49-F238E27FC236}">
                  <a16:creationId xmlns:a16="http://schemas.microsoft.com/office/drawing/2014/main" id="{A4E3F596-1E52-7F51-8A8F-AD4564318813}"/>
                </a:ext>
              </a:extLst>
            </p:cNvPr>
            <p:cNvSpPr txBox="1"/>
            <p:nvPr/>
          </p:nvSpPr>
          <p:spPr>
            <a:xfrm>
              <a:off x="6660301" y="5398810"/>
              <a:ext cx="4470296" cy="261610"/>
            </a:xfrm>
            <a:prstGeom prst="rect">
              <a:avLst/>
            </a:prstGeom>
            <a:noFill/>
            <a:ln>
              <a:noFill/>
            </a:ln>
          </p:spPr>
          <p:txBody>
            <a:bodyPr wrap="square">
              <a:spAutoFit/>
            </a:bodyPr>
            <a:lstStyle/>
            <a:p>
              <a:r>
                <a:rPr lang="ja-JP" altLang="en-US" sz="1100" b="1" dirty="0">
                  <a:solidFill>
                    <a:schemeClr val="bg1"/>
                  </a:solidFill>
                  <a:latin typeface="ほのか新明朝 Light" panose="02000600000000000000" pitchFamily="50" charset="-128"/>
                  <a:ea typeface="ほのか新明朝 Light" panose="02000600000000000000" pitchFamily="50" charset="-128"/>
                </a:rPr>
                <a:t>出典：</a:t>
              </a:r>
              <a:r>
                <a:rPr lang="en-US" altLang="ja-JP" sz="1100" b="1" dirty="0">
                  <a:solidFill>
                    <a:schemeClr val="bg1"/>
                  </a:solidFill>
                  <a:latin typeface="ほのか新明朝 Light" panose="02000600000000000000" pitchFamily="50" charset="-128"/>
                  <a:ea typeface="ほのか新明朝 Light" panose="02000600000000000000" pitchFamily="50" charset="-128"/>
                </a:rPr>
                <a:t>『</a:t>
              </a:r>
              <a:r>
                <a:rPr lang="ja-JP" altLang="en-US" sz="1100" b="1" dirty="0">
                  <a:solidFill>
                    <a:schemeClr val="bg1"/>
                  </a:solidFill>
                  <a:latin typeface="ほのか新明朝 Light" panose="02000600000000000000" pitchFamily="50" charset="-128"/>
                  <a:ea typeface="ほのか新明朝 Light" panose="02000600000000000000" pitchFamily="50" charset="-128"/>
                </a:rPr>
                <a:t>働く世界のしくみとルール </a:t>
              </a:r>
              <a:r>
                <a:rPr lang="en-US" altLang="ja-JP" sz="1100" b="1" dirty="0">
                  <a:solidFill>
                    <a:schemeClr val="bg1"/>
                  </a:solidFill>
                  <a:latin typeface="ほのか新明朝 Light" panose="02000600000000000000" pitchFamily="50" charset="-128"/>
                  <a:ea typeface="ほのか新明朝 Light" panose="02000600000000000000" pitchFamily="50" charset="-128"/>
                </a:rPr>
                <a:t>―</a:t>
              </a:r>
              <a:r>
                <a:rPr lang="ja-JP" altLang="en-US" sz="1100" b="1" dirty="0">
                  <a:solidFill>
                    <a:schemeClr val="bg1"/>
                  </a:solidFill>
                  <a:latin typeface="ほのか新明朝 Light" panose="02000600000000000000" pitchFamily="50" charset="-128"/>
                  <a:ea typeface="ほのか新明朝 Light" panose="02000600000000000000" pitchFamily="50" charset="-128"/>
                </a:rPr>
                <a:t> 労働法入門</a:t>
              </a:r>
              <a:r>
                <a:rPr lang="en-US" altLang="ja-JP" sz="1100" b="1" dirty="0">
                  <a:solidFill>
                    <a:schemeClr val="bg1"/>
                  </a:solidFill>
                  <a:latin typeface="ほのか新明朝 Light" panose="02000600000000000000" pitchFamily="50" charset="-128"/>
                  <a:ea typeface="ほのか新明朝 Light" panose="02000600000000000000" pitchFamily="50" charset="-128"/>
                </a:rPr>
                <a:t>』153</a:t>
              </a:r>
              <a:r>
                <a:rPr lang="ja-JP" altLang="en-US" sz="1100" b="1" dirty="0">
                  <a:solidFill>
                    <a:schemeClr val="bg1"/>
                  </a:solidFill>
                  <a:latin typeface="ほのか新明朝 Light" panose="02000600000000000000" pitchFamily="50" charset="-128"/>
                  <a:ea typeface="ほのか新明朝 Light" panose="02000600000000000000" pitchFamily="50" charset="-128"/>
                </a:rPr>
                <a:t>頁より抜粋</a:t>
              </a:r>
            </a:p>
          </p:txBody>
        </p:sp>
      </p:grpSp>
      <p:sp>
        <p:nvSpPr>
          <p:cNvPr id="18" name="テキスト ボックス 17">
            <a:extLst>
              <a:ext uri="{FF2B5EF4-FFF2-40B4-BE49-F238E27FC236}">
                <a16:creationId xmlns:a16="http://schemas.microsoft.com/office/drawing/2014/main" id="{0D088648-2041-0FC0-2DC4-EE5F88E5C3CC}"/>
              </a:ext>
            </a:extLst>
          </p:cNvPr>
          <p:cNvSpPr txBox="1"/>
          <p:nvPr/>
        </p:nvSpPr>
        <p:spPr>
          <a:xfrm>
            <a:off x="999854" y="5445032"/>
            <a:ext cx="10192291" cy="578882"/>
          </a:xfrm>
          <a:prstGeom prst="roundRect">
            <a:avLst/>
          </a:prstGeom>
          <a:noFill/>
          <a:ln w="19050">
            <a:noFill/>
          </a:ln>
        </p:spPr>
        <p:txBody>
          <a:bodyPr wrap="square" spcCol="324000" rtlCol="0">
            <a:spAutoFit/>
          </a:bodyPr>
          <a:lstStyle/>
          <a:p>
            <a:pPr>
              <a:spcAft>
                <a:spcPts val="600"/>
              </a:spcAft>
            </a:pPr>
            <a:r>
              <a:rPr lang="ja-JP" altLang="en-US" sz="2800" b="1" dirty="0">
                <a:ln w="6350">
                  <a:solidFill>
                    <a:schemeClr val="bg1"/>
                  </a:solidFill>
                  <a:prstDash val="solid"/>
                </a:ln>
                <a:solidFill>
                  <a:srgbClr val="D9D9D9"/>
                </a:solidFill>
                <a:effectLst>
                  <a:glow rad="139700">
                    <a:schemeClr val="tx1">
                      <a:alpha val="40000"/>
                    </a:schemeClr>
                  </a:glow>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働きすぎによる健康被害や、その蓄積による過労死などが問題</a:t>
            </a:r>
            <a:endParaRPr lang="en-US" altLang="ja-JP" sz="2800" b="1" dirty="0">
              <a:ln w="6350">
                <a:solidFill>
                  <a:schemeClr val="bg1"/>
                </a:solidFill>
                <a:prstDash val="solid"/>
              </a:ln>
              <a:solidFill>
                <a:srgbClr val="D9D9D9"/>
              </a:solidFill>
              <a:effectLst>
                <a:glow rad="139700">
                  <a:schemeClr val="tx1">
                    <a:alpha val="40000"/>
                  </a:schemeClr>
                </a:glow>
              </a:effectLst>
              <a:uFill>
                <a:solidFill>
                  <a:schemeClr val="bg1"/>
                </a:solidFill>
              </a:u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grpSp>
        <p:nvGrpSpPr>
          <p:cNvPr id="24" name="グループ化 23">
            <a:extLst>
              <a:ext uri="{FF2B5EF4-FFF2-40B4-BE49-F238E27FC236}">
                <a16:creationId xmlns:a16="http://schemas.microsoft.com/office/drawing/2014/main" id="{ECC98004-947E-936D-A32C-54ADCD7993DB}"/>
              </a:ext>
            </a:extLst>
          </p:cNvPr>
          <p:cNvGrpSpPr/>
          <p:nvPr/>
        </p:nvGrpSpPr>
        <p:grpSpPr>
          <a:xfrm>
            <a:off x="344687" y="1944572"/>
            <a:ext cx="5934866" cy="2392228"/>
            <a:chOff x="344687" y="2771010"/>
            <a:chExt cx="5934866" cy="2392228"/>
          </a:xfrm>
        </p:grpSpPr>
        <p:sp>
          <p:nvSpPr>
            <p:cNvPr id="16" name="テキスト ボックス 15">
              <a:extLst>
                <a:ext uri="{FF2B5EF4-FFF2-40B4-BE49-F238E27FC236}">
                  <a16:creationId xmlns:a16="http://schemas.microsoft.com/office/drawing/2014/main" id="{4FC60F09-69E9-5DA9-F9C5-F2822F5F9DB8}"/>
                </a:ext>
              </a:extLst>
            </p:cNvPr>
            <p:cNvSpPr txBox="1"/>
            <p:nvPr/>
          </p:nvSpPr>
          <p:spPr>
            <a:xfrm>
              <a:off x="344687" y="2771010"/>
              <a:ext cx="5934866" cy="1098173"/>
            </a:xfrm>
            <a:prstGeom prst="roundRect">
              <a:avLst/>
            </a:prstGeom>
            <a:noFill/>
            <a:ln w="19050">
              <a:noFill/>
            </a:ln>
          </p:spPr>
          <p:txBody>
            <a:bodyPr wrap="square" spcCol="324000" rtlCol="0">
              <a:spAutoFit/>
            </a:bodyPr>
            <a:lstStyle/>
            <a:p>
              <a:pPr>
                <a:spcAft>
                  <a:spcPts val="600"/>
                </a:spcAft>
              </a:pPr>
              <a:r>
                <a:rPr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右図のように、時間外労働には法律による制限があり</a:t>
              </a:r>
              <a:endParaRPr lang="en-US" altLang="ja-JP"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lang="ja-JP" altLang="en-US"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これらの規制は</a:t>
              </a:r>
              <a:r>
                <a:rPr lang="ja-JP" altLang="en-US" sz="2000" b="1" dirty="0">
                  <a:ln w="12700">
                    <a:noFill/>
                    <a:prstDash val="solid"/>
                  </a:ln>
                  <a:solidFill>
                    <a:srgbClr val="F2594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労働者の健康確保</a:t>
              </a:r>
              <a:r>
                <a:rPr lang="ja-JP" altLang="en-US" sz="20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という目的がある</a:t>
              </a:r>
              <a:endParaRPr lang="en-US" altLang="ja-JP" sz="200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lang="en-US" altLang="ja-JP"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a:t>
              </a:r>
              <a:r>
                <a:rPr lang="ja-JP" altLang="en-US"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なお、一部の事業・業務に関してはこれらの制限とは異なる規制の対象となる</a:t>
              </a:r>
              <a:endParaRPr lang="en-US" altLang="ja-JP"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19" name="テキスト ボックス 18">
              <a:extLst>
                <a:ext uri="{FF2B5EF4-FFF2-40B4-BE49-F238E27FC236}">
                  <a16:creationId xmlns:a16="http://schemas.microsoft.com/office/drawing/2014/main" id="{13E8F900-0625-72D5-0092-CE0047D71B0E}"/>
                </a:ext>
              </a:extLst>
            </p:cNvPr>
            <p:cNvSpPr txBox="1"/>
            <p:nvPr/>
          </p:nvSpPr>
          <p:spPr>
            <a:xfrm>
              <a:off x="731468" y="4056552"/>
              <a:ext cx="2728064" cy="1106686"/>
            </a:xfrm>
            <a:prstGeom prst="roundRect">
              <a:avLst/>
            </a:prstGeom>
            <a:solidFill>
              <a:schemeClr val="bg1">
                <a:lumMod val="85000"/>
                <a:alpha val="50000"/>
              </a:schemeClr>
            </a:solidFill>
            <a:ln w="19050">
              <a:noFill/>
            </a:ln>
          </p:spPr>
          <p:txBody>
            <a:bodyPr wrap="square" spcCol="324000" rtlCol="0">
              <a:spAutoFit/>
            </a:bodyPr>
            <a:lstStyle/>
            <a:p>
              <a:pPr>
                <a:spcAft>
                  <a:spcPts val="600"/>
                </a:spcAft>
              </a:pPr>
              <a:r>
                <a:rPr lang="ja-JP" altLang="en-US"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建設事業</a:t>
              </a:r>
              <a:endParaRPr lang="en-US" altLang="ja-JP"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kumimoji="1" lang="ja-JP" altLang="en-US"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ドライバー</a:t>
              </a:r>
              <a:endParaRPr kumimoji="1" lang="en-US" altLang="ja-JP"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lang="ja-JP" altLang="en-US"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医師</a:t>
              </a:r>
              <a:endParaRPr lang="en-US" altLang="ja-JP"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spcAft>
                  <a:spcPts val="600"/>
                </a:spcAft>
              </a:pPr>
              <a:r>
                <a:rPr kumimoji="1" lang="ja-JP" altLang="en-US" sz="1050" b="1" dirty="0">
                  <a:ln w="12700">
                    <a:noFill/>
                    <a:prstDash val="solid"/>
                  </a:ln>
                  <a:solidFill>
                    <a:schemeClr val="tx1">
                      <a:lumMod val="85000"/>
                      <a:lumOff val="15000"/>
                    </a:schemeClr>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新技術・新商品等の研究開発業務</a:t>
              </a:r>
            </a:p>
          </p:txBody>
        </p:sp>
      </p:grpSp>
      <p:cxnSp>
        <p:nvCxnSpPr>
          <p:cNvPr id="22" name="直線コネクタ 21">
            <a:extLst>
              <a:ext uri="{FF2B5EF4-FFF2-40B4-BE49-F238E27FC236}">
                <a16:creationId xmlns:a16="http://schemas.microsoft.com/office/drawing/2014/main" id="{F41EAAC6-F79C-D0D7-BE37-E49E33F045F2}"/>
              </a:ext>
            </a:extLst>
          </p:cNvPr>
          <p:cNvCxnSpPr>
            <a:cxnSpLocks/>
          </p:cNvCxnSpPr>
          <p:nvPr/>
        </p:nvCxnSpPr>
        <p:spPr>
          <a:xfrm>
            <a:off x="1037954" y="2943503"/>
            <a:ext cx="1060450" cy="0"/>
          </a:xfrm>
          <a:prstGeom prst="line">
            <a:avLst/>
          </a:prstGeom>
          <a:ln w="12700">
            <a:solidFill>
              <a:srgbClr val="262626"/>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0192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 手紙&#10;&#10;自動的に生成された説明">
            <a:extLst>
              <a:ext uri="{FF2B5EF4-FFF2-40B4-BE49-F238E27FC236}">
                <a16:creationId xmlns:a16="http://schemas.microsoft.com/office/drawing/2014/main" id="{E5B8A42C-C1A4-951F-2EB0-92F56C82F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267715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3EF28369-4041-31E8-2670-B3FBF3A67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1735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2F2712FA-64A0-5FD7-D636-18807A408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3587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904F1CD5-D5C2-435F-A017-38CF18290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910745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6F472D96-9D50-577A-CBA6-6842268C6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52327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D216D567-ABAB-1310-D7DA-4EF33CA97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593977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972600" y="2319200"/>
            <a:ext cx="10250800" cy="2219600"/>
          </a:xfrm>
          <a:prstGeom prst="rect">
            <a:avLst/>
          </a:prstGeom>
          <a:noFill/>
          <a:ln>
            <a:noFill/>
          </a:ln>
        </p:spPr>
        <p:txBody>
          <a:bodyPr spcFirstLastPara="1" wrap="square" lIns="121900" tIns="121900" rIns="121900" bIns="121900" anchor="ctr" anchorCtr="0">
            <a:normAutofit/>
          </a:bodyPr>
          <a:lstStyle/>
          <a:p>
            <a:pPr algn="ctr"/>
            <a:r>
              <a:rPr lang="ja"/>
              <a:t>メキシコの労働法</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72600" y="958700"/>
            <a:ext cx="10251600" cy="713600"/>
          </a:xfrm>
          <a:prstGeom prst="rect">
            <a:avLst/>
          </a:prstGeom>
          <a:noFill/>
          <a:ln>
            <a:noFill/>
          </a:ln>
        </p:spPr>
        <p:txBody>
          <a:bodyPr spcFirstLastPara="1" wrap="square" lIns="121900" tIns="121900" rIns="121900" bIns="121900" anchor="t" anchorCtr="0">
            <a:normAutofit fontScale="90000"/>
          </a:bodyPr>
          <a:lstStyle/>
          <a:p>
            <a:pPr>
              <a:buSzPct val="111111"/>
            </a:pPr>
            <a:r>
              <a:rPr lang="ja"/>
              <a:t>１.メキシコの労働時間</a:t>
            </a:r>
            <a:endParaRPr/>
          </a:p>
        </p:txBody>
      </p:sp>
      <p:sp>
        <p:nvSpPr>
          <p:cNvPr id="92" name="Google Shape;92;p14"/>
          <p:cNvSpPr txBox="1">
            <a:spLocks noGrp="1"/>
          </p:cNvSpPr>
          <p:nvPr>
            <p:ph type="body" idx="1"/>
          </p:nvPr>
        </p:nvSpPr>
        <p:spPr>
          <a:xfrm>
            <a:off x="6310133" y="2098500"/>
            <a:ext cx="4912000" cy="2298800"/>
          </a:xfrm>
          <a:prstGeom prst="rect">
            <a:avLst/>
          </a:prstGeom>
          <a:noFill/>
          <a:ln>
            <a:noFill/>
          </a:ln>
        </p:spPr>
        <p:txBody>
          <a:bodyPr spcFirstLastPara="1" wrap="square" lIns="121900" tIns="121900" rIns="121900" bIns="121900" anchor="t" anchorCtr="0">
            <a:noAutofit/>
          </a:bodyPr>
          <a:lstStyle/>
          <a:p>
            <a:pPr marL="0" indent="0">
              <a:spcAft>
                <a:spcPts val="1600"/>
              </a:spcAft>
              <a:buNone/>
            </a:pPr>
            <a:r>
              <a:rPr lang="ja" altLang="en-US" sz="2933"/>
              <a:t>・メキシコの一人当たりの年間平均労働時間は世界的に見てもとても長い！</a:t>
            </a:r>
            <a:endParaRPr sz="2933"/>
          </a:p>
        </p:txBody>
      </p:sp>
      <p:pic>
        <p:nvPicPr>
          <p:cNvPr id="93" name="Google Shape;93;p14"/>
          <p:cNvPicPr preferRelativeResize="0"/>
          <p:nvPr/>
        </p:nvPicPr>
        <p:blipFill rotWithShape="1">
          <a:blip r:embed="rId3">
            <a:alphaModFix/>
          </a:blip>
          <a:srcRect/>
          <a:stretch/>
        </p:blipFill>
        <p:spPr>
          <a:xfrm>
            <a:off x="203201" y="1861233"/>
            <a:ext cx="5689599" cy="4523600"/>
          </a:xfrm>
          <a:prstGeom prst="rect">
            <a:avLst/>
          </a:prstGeom>
          <a:noFill/>
          <a:ln>
            <a:noFill/>
          </a:ln>
        </p:spPr>
      </p:pic>
      <p:cxnSp>
        <p:nvCxnSpPr>
          <p:cNvPr id="94" name="Google Shape;94;p14"/>
          <p:cNvCxnSpPr/>
          <p:nvPr/>
        </p:nvCxnSpPr>
        <p:spPr>
          <a:xfrm>
            <a:off x="342800" y="2840867"/>
            <a:ext cx="5410400" cy="0"/>
          </a:xfrm>
          <a:prstGeom prst="straightConnector1">
            <a:avLst/>
          </a:prstGeom>
          <a:noFill/>
          <a:ln w="28575" cap="flat" cmpd="sng">
            <a:solidFill>
              <a:schemeClr val="accent3"/>
            </a:solidFill>
            <a:prstDash val="solid"/>
            <a:round/>
            <a:headEnd type="none" w="sm" len="sm"/>
            <a:tailEnd type="none" w="sm" len="sm"/>
          </a:ln>
        </p:spPr>
      </p:cxnSp>
      <p:cxnSp>
        <p:nvCxnSpPr>
          <p:cNvPr id="95" name="Google Shape;95;p14"/>
          <p:cNvCxnSpPr/>
          <p:nvPr/>
        </p:nvCxnSpPr>
        <p:spPr>
          <a:xfrm>
            <a:off x="342800" y="6324600"/>
            <a:ext cx="5410400" cy="0"/>
          </a:xfrm>
          <a:prstGeom prst="straightConnector1">
            <a:avLst/>
          </a:prstGeom>
          <a:noFill/>
          <a:ln w="28575" cap="flat" cmpd="sng">
            <a:solidFill>
              <a:schemeClr val="dk1"/>
            </a:solidFill>
            <a:prstDash val="solid"/>
            <a:round/>
            <a:headEnd type="none" w="sm" len="sm"/>
            <a:tailEnd type="none" w="sm" len="sm"/>
          </a:ln>
        </p:spPr>
      </p:cxnSp>
      <p:cxnSp>
        <p:nvCxnSpPr>
          <p:cNvPr id="96" name="Google Shape;96;p14"/>
          <p:cNvCxnSpPr/>
          <p:nvPr/>
        </p:nvCxnSpPr>
        <p:spPr>
          <a:xfrm>
            <a:off x="342800" y="3718367"/>
            <a:ext cx="5410400" cy="0"/>
          </a:xfrm>
          <a:prstGeom prst="straightConnector1">
            <a:avLst/>
          </a:prstGeom>
          <a:noFill/>
          <a:ln w="28575" cap="flat" cmpd="sng">
            <a:solidFill>
              <a:srgbClr val="FFFF00"/>
            </a:solidFill>
            <a:prstDash val="solid"/>
            <a:round/>
            <a:headEnd type="none" w="sm" len="sm"/>
            <a:tailEnd type="none" w="sm" len="sm"/>
          </a:ln>
        </p:spPr>
      </p:cxnSp>
      <p:sp>
        <p:nvSpPr>
          <p:cNvPr id="97" name="Google Shape;97;p14"/>
          <p:cNvSpPr txBox="1"/>
          <p:nvPr/>
        </p:nvSpPr>
        <p:spPr>
          <a:xfrm>
            <a:off x="6260533" y="4083033"/>
            <a:ext cx="5011200" cy="16704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2200"/>
            </a:pPr>
            <a:r>
              <a:rPr kumimoji="0" lang="ja" altLang="en-US" sz="2933" kern="0">
                <a:solidFill>
                  <a:srgbClr val="595959"/>
                </a:solidFill>
                <a:latin typeface="Lato"/>
                <a:ea typeface="Lato"/>
                <a:cs typeface="Lato"/>
                <a:sym typeface="Lato"/>
              </a:rPr>
              <a:t>・ではなぜこんなにもメキシコ人の労働時間は長いのだろう</a:t>
            </a:r>
            <a:endParaRPr kumimoji="0" sz="2933" kern="0">
              <a:solidFill>
                <a:srgbClr val="595959"/>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1000"/>
                                        <p:tgtEl>
                                          <p:spTgt spid="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1000"/>
                                        <p:tgtEl>
                                          <p:spTgt spid="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10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700"/>
                                        <p:tgtEl>
                                          <p:spTgt spid="9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7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972600" y="958733"/>
            <a:ext cx="10251200" cy="713600"/>
          </a:xfrm>
          <a:prstGeom prst="rect">
            <a:avLst/>
          </a:prstGeom>
          <a:noFill/>
          <a:ln>
            <a:noFill/>
          </a:ln>
        </p:spPr>
        <p:txBody>
          <a:bodyPr spcFirstLastPara="1" wrap="square" lIns="121900" tIns="121900" rIns="121900" bIns="121900" anchor="t" anchorCtr="0">
            <a:normAutofit fontScale="90000"/>
          </a:bodyPr>
          <a:lstStyle/>
          <a:p>
            <a:pPr>
              <a:buSzPct val="111111"/>
            </a:pPr>
            <a:r>
              <a:rPr lang="ja"/>
              <a:t>２.労働時間が長いとされる要因</a:t>
            </a:r>
            <a:endParaRPr/>
          </a:p>
        </p:txBody>
      </p:sp>
      <p:sp>
        <p:nvSpPr>
          <p:cNvPr id="103" name="Google Shape;103;p15"/>
          <p:cNvSpPr txBox="1">
            <a:spLocks noGrp="1"/>
          </p:cNvSpPr>
          <p:nvPr>
            <p:ph type="body" idx="1"/>
          </p:nvPr>
        </p:nvSpPr>
        <p:spPr>
          <a:xfrm>
            <a:off x="972433" y="1955867"/>
            <a:ext cx="5032400" cy="3830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rmAutofit/>
          </a:bodyPr>
          <a:lstStyle/>
          <a:p>
            <a:pPr marL="0" indent="0">
              <a:buSzPct val="63882"/>
              <a:buNone/>
            </a:pPr>
            <a:r>
              <a:rPr lang="ja" altLang="en-US" sz="2933"/>
              <a:t>●歴史的要因</a:t>
            </a:r>
            <a:endParaRPr sz="2933"/>
          </a:p>
          <a:p>
            <a:pPr marL="0" indent="0">
              <a:spcBef>
                <a:spcPts val="1600"/>
              </a:spcBef>
              <a:buSzPct val="108107"/>
              <a:buNone/>
            </a:pPr>
            <a:r>
              <a:rPr lang="ja" b="1"/>
              <a:t>→メキシコの労働法は1914年に制定された憲法に起源を持つ。</a:t>
            </a:r>
            <a:endParaRPr b="1"/>
          </a:p>
          <a:p>
            <a:pPr marL="0" indent="0">
              <a:spcBef>
                <a:spcPts val="1600"/>
              </a:spcBef>
              <a:buSzPct val="108107"/>
              <a:buNone/>
            </a:pPr>
            <a:r>
              <a:rPr lang="ja" b="1"/>
              <a:t>　この憲法はメキシコ革命の結果としてできたもので、以前は地主と労働者の間の大きな格差が存在しており、労働者の権利はほとんど保護されていなかった！</a:t>
            </a:r>
            <a:endParaRPr b="1"/>
          </a:p>
          <a:p>
            <a:pPr marL="0" indent="0">
              <a:spcBef>
                <a:spcPts val="1600"/>
              </a:spcBef>
              <a:buSzPct val="108107"/>
              <a:buNone/>
            </a:pPr>
            <a:r>
              <a:rPr lang="ja" b="1"/>
              <a:t>　法的な枠組みが整っても、実際の労働環境や慣行はこの理想通りにすぐに変わったわけではなかった。</a:t>
            </a:r>
            <a:endParaRPr b="1"/>
          </a:p>
          <a:p>
            <a:pPr marL="0" indent="0">
              <a:spcBef>
                <a:spcPts val="1600"/>
              </a:spcBef>
              <a:spcAft>
                <a:spcPts val="1600"/>
              </a:spcAft>
              <a:buSzPct val="108107"/>
              <a:buNone/>
            </a:pPr>
            <a:endParaRPr b="1"/>
          </a:p>
        </p:txBody>
      </p:sp>
      <p:sp>
        <p:nvSpPr>
          <p:cNvPr id="104" name="Google Shape;104;p15"/>
          <p:cNvSpPr txBox="1">
            <a:spLocks noGrp="1"/>
          </p:cNvSpPr>
          <p:nvPr>
            <p:ph type="body" idx="2"/>
          </p:nvPr>
        </p:nvSpPr>
        <p:spPr>
          <a:xfrm>
            <a:off x="6191467" y="1955867"/>
            <a:ext cx="5032400" cy="3830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rmAutofit/>
          </a:bodyPr>
          <a:lstStyle/>
          <a:p>
            <a:pPr marL="0" indent="0">
              <a:buNone/>
            </a:pPr>
            <a:r>
              <a:rPr lang="ja" altLang="en-US" sz="2667"/>
              <a:t>●文化的要因</a:t>
            </a:r>
            <a:endParaRPr sz="2667"/>
          </a:p>
          <a:p>
            <a:pPr marL="0" indent="0">
              <a:spcBef>
                <a:spcPts val="1600"/>
              </a:spcBef>
              <a:buNone/>
            </a:pPr>
            <a:r>
              <a:rPr lang="ja" altLang="en-US" sz="1600" b="1"/>
              <a:t>→長い植民地時代に経済的な支配関係が形成され​​​​​​、​​その後も権力者と労働者の不均衡が残った。</a:t>
            </a:r>
            <a:endParaRPr sz="1600" b="1"/>
          </a:p>
          <a:p>
            <a:pPr marL="0" indent="0">
              <a:spcBef>
                <a:spcPts val="1600"/>
              </a:spcBef>
              <a:spcAft>
                <a:spcPts val="1600"/>
              </a:spcAft>
              <a:buNone/>
            </a:pPr>
            <a:r>
              <a:rPr lang="ja" altLang="en-US" sz="1600" b="1"/>
              <a:t>　メキシコ社会における労働者の「忍耐」や「献身」は、ある種の美徳として認識されてきた側面があり、これが労働時間の長さに影響していると言える。</a:t>
            </a:r>
            <a:endParaRPr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972600" y="1998700"/>
            <a:ext cx="10251600" cy="3788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rmAutofit/>
          </a:bodyPr>
          <a:lstStyle/>
          <a:p>
            <a:pPr marL="0" indent="0">
              <a:buNone/>
            </a:pPr>
            <a:r>
              <a:rPr lang="ja" altLang="en-US" sz="2667"/>
              <a:t>●経済的要因</a:t>
            </a:r>
            <a:endParaRPr sz="2667"/>
          </a:p>
          <a:p>
            <a:pPr marL="0" indent="0">
              <a:spcBef>
                <a:spcPts val="1600"/>
              </a:spcBef>
              <a:buNone/>
            </a:pPr>
            <a:r>
              <a:rPr lang="ja" altLang="en-US" sz="1867" b="1"/>
              <a:t>→​​労働者は高い生産性とコスト削減が求められ、結果として長時間労働が常態化するケースが多く見られる。</a:t>
            </a:r>
            <a:endParaRPr sz="1867" b="1"/>
          </a:p>
          <a:p>
            <a:pPr marL="0" indent="0">
              <a:spcBef>
                <a:spcPts val="1600"/>
              </a:spcBef>
              <a:buNone/>
            </a:pPr>
            <a:r>
              <a:rPr lang="ja" altLang="en-US" sz="1867" b="1"/>
              <a:t>　また最低賃金の水準が低いため、労働者が生活を維持するためにはより多くの時間を働かざるを得ないという経済的なプレッシャーもある。これに加え、労働者が休暇や休養を取ることができない場合も多く、長時間労働は労働力の消耗を引き起こしている。</a:t>
            </a:r>
            <a:endParaRPr sz="1867" b="1"/>
          </a:p>
          <a:p>
            <a:pPr marL="0" indent="0">
              <a:spcBef>
                <a:spcPts val="1600"/>
              </a:spcBef>
              <a:spcAft>
                <a:spcPts val="1600"/>
              </a:spcAft>
              <a:buNone/>
            </a:pPr>
            <a:endParaRPr sz="1867" b="1"/>
          </a:p>
        </p:txBody>
      </p:sp>
      <p:sp>
        <p:nvSpPr>
          <p:cNvPr id="110" name="Google Shape;110;p16"/>
          <p:cNvSpPr txBox="1"/>
          <p:nvPr/>
        </p:nvSpPr>
        <p:spPr>
          <a:xfrm>
            <a:off x="0" y="0"/>
            <a:ext cx="4000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400"/>
            </a:pPr>
            <a:r>
              <a:rPr kumimoji="0" lang="ja" altLang="en-US" sz="1867" kern="0">
                <a:solidFill>
                  <a:srgbClr val="000000"/>
                </a:solidFill>
                <a:latin typeface="Arial"/>
                <a:ea typeface="Arial"/>
                <a:cs typeface="Arial"/>
                <a:sym typeface="Arial"/>
              </a:rPr>
              <a:t>​​</a:t>
            </a:r>
            <a:endParaRPr kumimoji="0" sz="1867" kern="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正方形/長方形 40">
            <a:extLst>
              <a:ext uri="{FF2B5EF4-FFF2-40B4-BE49-F238E27FC236}">
                <a16:creationId xmlns:a16="http://schemas.microsoft.com/office/drawing/2014/main" id="{91033612-7FE3-C22C-80E1-EA07C2337F2C}"/>
              </a:ext>
            </a:extLst>
          </p:cNvPr>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717494" y="6242267"/>
            <a:ext cx="352425" cy="584775"/>
          </a:xfrm>
          <a:prstGeom prst="rect">
            <a:avLst/>
          </a:prstGeom>
          <a:noFill/>
        </p:spPr>
        <p:txBody>
          <a:bodyPr wrap="square" rtlCol="0">
            <a:spAutoFit/>
          </a:bodyPr>
          <a:lstStyle/>
          <a:p>
            <a:r>
              <a:rPr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3</a:t>
            </a:r>
            <a:endParaRPr kumimoji="1" lang="ja-JP" altLang="en-US"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endParaRPr>
          </a:p>
        </p:txBody>
      </p:sp>
      <p:sp>
        <p:nvSpPr>
          <p:cNvPr id="10" name="テキスト ボックス 9">
            <a:extLst>
              <a:ext uri="{FF2B5EF4-FFF2-40B4-BE49-F238E27FC236}">
                <a16:creationId xmlns:a16="http://schemas.microsoft.com/office/drawing/2014/main" id="{ACF2D64E-8DAC-C909-FBBF-63CD94AAB2CD}"/>
              </a:ext>
            </a:extLst>
          </p:cNvPr>
          <p:cNvSpPr txBox="1"/>
          <p:nvPr/>
        </p:nvSpPr>
        <p:spPr>
          <a:xfrm>
            <a:off x="735330" y="169545"/>
            <a:ext cx="10721339" cy="954107"/>
          </a:xfrm>
          <a:prstGeom prst="rect">
            <a:avLst/>
          </a:prstGeom>
          <a:noFill/>
        </p:spPr>
        <p:txBody>
          <a:bodyPr wrap="square" spcCol="324000" rtlCol="0">
            <a:spAutoFit/>
          </a:bodyPr>
          <a:lstStyle/>
          <a:p>
            <a:pPr algn="ct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日本では長時間労働の問題は改善傾向にあるものの、</a:t>
            </a:r>
            <a:endParaRPr kumimoji="1" lang="en-US" altLang="ja-JP"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以前として</a:t>
            </a:r>
            <a:r>
              <a:rPr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問題の</a:t>
            </a: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解決</a:t>
            </a:r>
            <a:r>
              <a:rPr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には至っていない</a:t>
            </a:r>
            <a:endPar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pic>
        <p:nvPicPr>
          <p:cNvPr id="3" name="図 2" descr="テーブル&#10;&#10;自動的に生成された説明">
            <a:extLst>
              <a:ext uri="{FF2B5EF4-FFF2-40B4-BE49-F238E27FC236}">
                <a16:creationId xmlns:a16="http://schemas.microsoft.com/office/drawing/2014/main" id="{C194FA11-382E-F43F-DD50-3DC61E510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387" y="1465386"/>
            <a:ext cx="5809132" cy="4370739"/>
          </a:xfrm>
          <a:prstGeom prst="rect">
            <a:avLst/>
          </a:prstGeom>
          <a:noFill/>
          <a:ln w="25400">
            <a:solidFill>
              <a:schemeClr val="tx1">
                <a:lumMod val="75000"/>
                <a:lumOff val="25000"/>
              </a:schemeClr>
            </a:solidFill>
          </a:ln>
        </p:spPr>
      </p:pic>
      <p:sp>
        <p:nvSpPr>
          <p:cNvPr id="4" name="テキスト ボックス 3">
            <a:extLst>
              <a:ext uri="{FF2B5EF4-FFF2-40B4-BE49-F238E27FC236}">
                <a16:creationId xmlns:a16="http://schemas.microsoft.com/office/drawing/2014/main" id="{7C420ECD-88CA-5ED8-2016-3ECC6710EB2A}"/>
              </a:ext>
            </a:extLst>
          </p:cNvPr>
          <p:cNvSpPr txBox="1"/>
          <p:nvPr/>
        </p:nvSpPr>
        <p:spPr>
          <a:xfrm>
            <a:off x="5507986" y="5965268"/>
            <a:ext cx="6561933" cy="261610"/>
          </a:xfrm>
          <a:prstGeom prst="rect">
            <a:avLst/>
          </a:prstGeom>
          <a:noFill/>
        </p:spPr>
        <p:txBody>
          <a:bodyPr wrap="square" spcCol="324000" rtlCol="0">
            <a:spAutoFit/>
          </a:bodyPr>
          <a:lstStyle/>
          <a:p>
            <a:pPr algn="ctr"/>
            <a:r>
              <a:rPr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出典： 厚生労働省 労働条件分科会「</a:t>
            </a:r>
            <a:r>
              <a:rPr lang="en-US" altLang="zh-TW"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2022</a:t>
            </a:r>
            <a:r>
              <a:rPr lang="zh-TW"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年度 年度評価参考資料集</a:t>
            </a:r>
            <a:r>
              <a:rPr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」より抜粋</a:t>
            </a:r>
            <a:endParaRPr kumimoji="1"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37" name="テキスト ボックス 36">
            <a:extLst>
              <a:ext uri="{FF2B5EF4-FFF2-40B4-BE49-F238E27FC236}">
                <a16:creationId xmlns:a16="http://schemas.microsoft.com/office/drawing/2014/main" id="{AB0062E1-A9AC-ED0E-2597-34DB2F790F21}"/>
              </a:ext>
            </a:extLst>
          </p:cNvPr>
          <p:cNvSpPr txBox="1"/>
          <p:nvPr/>
        </p:nvSpPr>
        <p:spPr>
          <a:xfrm>
            <a:off x="-465933" y="5980657"/>
            <a:ext cx="6561933" cy="261610"/>
          </a:xfrm>
          <a:prstGeom prst="rect">
            <a:avLst/>
          </a:prstGeom>
          <a:noFill/>
        </p:spPr>
        <p:txBody>
          <a:bodyPr wrap="square" spcCol="324000" rtlCol="0">
            <a:spAutoFit/>
          </a:bodyPr>
          <a:lstStyle/>
          <a:p>
            <a:pPr algn="ctr"/>
            <a:r>
              <a:rPr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出典： 厚生労働省 労働条件分科会「</a:t>
            </a:r>
            <a:r>
              <a:rPr lang="en-US" altLang="zh-TW"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2021</a:t>
            </a:r>
            <a:r>
              <a:rPr lang="zh-TW"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年度 年度評価参考資料集</a:t>
            </a:r>
            <a:r>
              <a:rPr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」を参考に作成</a:t>
            </a:r>
            <a:endParaRPr kumimoji="1"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pic>
        <p:nvPicPr>
          <p:cNvPr id="27" name="グラフィックス 26">
            <a:extLst>
              <a:ext uri="{FF2B5EF4-FFF2-40B4-BE49-F238E27FC236}">
                <a16:creationId xmlns:a16="http://schemas.microsoft.com/office/drawing/2014/main" id="{18760553-7E34-B0FA-1485-461FEB8750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907888">
            <a:off x="8173931" y="2243287"/>
            <a:ext cx="181971" cy="242628"/>
          </a:xfrm>
          <a:prstGeom prst="rect">
            <a:avLst/>
          </a:prstGeom>
        </p:spPr>
      </p:pic>
      <p:sp>
        <p:nvSpPr>
          <p:cNvPr id="28" name="テキスト ボックス 27">
            <a:extLst>
              <a:ext uri="{FF2B5EF4-FFF2-40B4-BE49-F238E27FC236}">
                <a16:creationId xmlns:a16="http://schemas.microsoft.com/office/drawing/2014/main" id="{090E9BC2-3636-41AC-C7C3-904FE1FBBBA2}"/>
              </a:ext>
            </a:extLst>
          </p:cNvPr>
          <p:cNvSpPr txBox="1"/>
          <p:nvPr/>
        </p:nvSpPr>
        <p:spPr>
          <a:xfrm>
            <a:off x="119064" y="1308894"/>
            <a:ext cx="5646259" cy="338554"/>
          </a:xfrm>
          <a:prstGeom prst="rect">
            <a:avLst/>
          </a:prstGeom>
          <a:noFill/>
        </p:spPr>
        <p:txBody>
          <a:bodyPr wrap="square" spcCol="324000" rtlCol="0">
            <a:spAutoFit/>
          </a:bodyPr>
          <a:lstStyle/>
          <a:p>
            <a:pPr algn="ctr"/>
            <a:r>
              <a:rPr kumimoji="1" lang="en-US" altLang="ja-JP" sz="1600"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2017</a:t>
            </a:r>
            <a:r>
              <a:rPr kumimoji="1" lang="ja-JP" altLang="en-US" sz="1600"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年～</a:t>
            </a:r>
            <a:r>
              <a:rPr kumimoji="1" lang="en-US" altLang="ja-JP" sz="1600"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2023</a:t>
            </a:r>
            <a:r>
              <a:rPr kumimoji="1" lang="ja-JP" altLang="en-US" sz="1600"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年で長時間労働の割合は着実に減少している</a:t>
            </a:r>
          </a:p>
        </p:txBody>
      </p:sp>
      <p:sp>
        <p:nvSpPr>
          <p:cNvPr id="29" name="テキスト ボックス 28">
            <a:extLst>
              <a:ext uri="{FF2B5EF4-FFF2-40B4-BE49-F238E27FC236}">
                <a16:creationId xmlns:a16="http://schemas.microsoft.com/office/drawing/2014/main" id="{BC1DC7EB-2080-CAA1-8390-A81801E8E241}"/>
              </a:ext>
            </a:extLst>
          </p:cNvPr>
          <p:cNvSpPr txBox="1"/>
          <p:nvPr/>
        </p:nvSpPr>
        <p:spPr>
          <a:xfrm>
            <a:off x="189152" y="1818345"/>
            <a:ext cx="5506081" cy="584775"/>
          </a:xfrm>
          <a:prstGeom prst="rect">
            <a:avLst/>
          </a:prstGeom>
          <a:noFill/>
        </p:spPr>
        <p:txBody>
          <a:bodyPr wrap="square" spcCol="324000" rtlCol="0">
            <a:spAutoFit/>
          </a:bodyPr>
          <a:lstStyle/>
          <a:p>
            <a:r>
              <a:rPr kumimoji="1" lang="ja-JP" altLang="en-US" sz="1600" b="1" u="sng"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しかし</a:t>
            </a:r>
            <a:r>
              <a:rPr lang="ja-JP" altLang="en-US" sz="1600" b="1" u="sng"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、職種によっては長時間労働の割合が特に大きいまま変わっていないものもある</a:t>
            </a:r>
            <a:endParaRPr kumimoji="1" lang="ja-JP" altLang="en-US" sz="1600" b="1" u="sng"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graphicFrame>
        <p:nvGraphicFramePr>
          <p:cNvPr id="34" name="表 33">
            <a:extLst>
              <a:ext uri="{FF2B5EF4-FFF2-40B4-BE49-F238E27FC236}">
                <a16:creationId xmlns:a16="http://schemas.microsoft.com/office/drawing/2014/main" id="{290F4130-CEC3-915D-1BDF-19AA522E11EE}"/>
              </a:ext>
            </a:extLst>
          </p:cNvPr>
          <p:cNvGraphicFramePr>
            <a:graphicFrameLocks noGrp="1"/>
          </p:cNvGraphicFramePr>
          <p:nvPr>
            <p:extLst>
              <p:ext uri="{D42A27DB-BD31-4B8C-83A1-F6EECF244321}">
                <p14:modId xmlns:p14="http://schemas.microsoft.com/office/powerpoint/2010/main" val="515419920"/>
              </p:ext>
            </p:extLst>
          </p:nvPr>
        </p:nvGraphicFramePr>
        <p:xfrm>
          <a:off x="447597" y="3034242"/>
          <a:ext cx="4734875" cy="2840750"/>
        </p:xfrm>
        <a:graphic>
          <a:graphicData uri="http://schemas.openxmlformats.org/drawingml/2006/table">
            <a:tbl>
              <a:tblPr/>
              <a:tblGrid>
                <a:gridCol w="1713799">
                  <a:extLst>
                    <a:ext uri="{9D8B030D-6E8A-4147-A177-3AD203B41FA5}">
                      <a16:colId xmlns:a16="http://schemas.microsoft.com/office/drawing/2014/main" val="3996045117"/>
                    </a:ext>
                  </a:extLst>
                </a:gridCol>
                <a:gridCol w="738614">
                  <a:extLst>
                    <a:ext uri="{9D8B030D-6E8A-4147-A177-3AD203B41FA5}">
                      <a16:colId xmlns:a16="http://schemas.microsoft.com/office/drawing/2014/main" val="3319278920"/>
                    </a:ext>
                  </a:extLst>
                </a:gridCol>
                <a:gridCol w="1438304">
                  <a:extLst>
                    <a:ext uri="{9D8B030D-6E8A-4147-A177-3AD203B41FA5}">
                      <a16:colId xmlns:a16="http://schemas.microsoft.com/office/drawing/2014/main" val="3378545534"/>
                    </a:ext>
                  </a:extLst>
                </a:gridCol>
                <a:gridCol w="844158">
                  <a:extLst>
                    <a:ext uri="{9D8B030D-6E8A-4147-A177-3AD203B41FA5}">
                      <a16:colId xmlns:a16="http://schemas.microsoft.com/office/drawing/2014/main" val="3819473186"/>
                    </a:ext>
                  </a:extLst>
                </a:gridCol>
              </a:tblGrid>
              <a:tr h="269911">
                <a:tc>
                  <a:txBody>
                    <a:bodyPr/>
                    <a:lstStyle/>
                    <a:p>
                      <a:pPr algn="ctr" fontAlgn="ctr"/>
                      <a:r>
                        <a:rPr lang="ja-JP" altLang="en-US" sz="900" b="1" i="0" u="none" strike="noStrike" dirty="0">
                          <a:solidFill>
                            <a:srgbClr val="FFFFFF"/>
                          </a:solidFill>
                          <a:effectLst/>
                          <a:latin typeface="游ゴシック" panose="020B0400000000000000" pitchFamily="50" charset="-128"/>
                          <a:ea typeface="游ゴシック" panose="020B0400000000000000" pitchFamily="50" charset="-128"/>
                        </a:rPr>
                        <a:t>業種</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algn="ctr" fontAlgn="ctr"/>
                      <a:r>
                        <a:rPr lang="ja-JP" altLang="en-US" sz="900" b="1" i="0" u="none" strike="noStrike" dirty="0">
                          <a:solidFill>
                            <a:srgbClr val="FFFFFF"/>
                          </a:solidFill>
                          <a:effectLst/>
                          <a:latin typeface="游ゴシック" panose="020B0400000000000000" pitchFamily="50" charset="-128"/>
                          <a:ea typeface="游ゴシック" panose="020B0400000000000000" pitchFamily="50" charset="-128"/>
                        </a:rPr>
                        <a:t>雇用者総数</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algn="ctr" fontAlgn="ctr"/>
                      <a:r>
                        <a:rPr lang="zh-TW" altLang="en-US" sz="900" b="1" i="0" u="none" strike="noStrike" dirty="0">
                          <a:solidFill>
                            <a:srgbClr val="FFFFFF"/>
                          </a:solidFill>
                          <a:effectLst/>
                          <a:latin typeface="游ゴシック" panose="020B0400000000000000" pitchFamily="50" charset="-128"/>
                          <a:ea typeface="游ゴシック" panose="020B0400000000000000" pitchFamily="50" charset="-128"/>
                        </a:rPr>
                        <a:t>週</a:t>
                      </a:r>
                      <a:r>
                        <a:rPr lang="en-US" altLang="zh-TW" sz="900" b="1" i="0" u="none" strike="noStrike" dirty="0">
                          <a:solidFill>
                            <a:srgbClr val="FFFFFF"/>
                          </a:solidFill>
                          <a:effectLst/>
                          <a:latin typeface="游ゴシック" panose="020B0400000000000000" pitchFamily="50" charset="-128"/>
                          <a:ea typeface="游ゴシック" panose="020B0400000000000000" pitchFamily="50" charset="-128"/>
                        </a:rPr>
                        <a:t>60</a:t>
                      </a:r>
                      <a:r>
                        <a:rPr lang="zh-TW" altLang="en-US" sz="900" b="1" i="0" u="none" strike="noStrike" dirty="0">
                          <a:solidFill>
                            <a:srgbClr val="FFFFFF"/>
                          </a:solidFill>
                          <a:effectLst/>
                          <a:latin typeface="游ゴシック" panose="020B0400000000000000" pitchFamily="50" charset="-128"/>
                          <a:ea typeface="游ゴシック" panose="020B0400000000000000" pitchFamily="50" charset="-128"/>
                        </a:rPr>
                        <a:t>時間以上雇用者数</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900" b="1" i="0" u="none" strike="noStrike" dirty="0">
                          <a:solidFill>
                            <a:srgbClr val="FFFFFF"/>
                          </a:solidFill>
                          <a:effectLst/>
                          <a:latin typeface="游ゴシック" panose="020B0400000000000000" pitchFamily="50" charset="-128"/>
                          <a:ea typeface="游ゴシック" panose="020B0400000000000000" pitchFamily="50" charset="-128"/>
                        </a:rPr>
                        <a:t>週</a:t>
                      </a:r>
                      <a:r>
                        <a:rPr lang="en-US" altLang="zh-TW" sz="900" b="1" i="0" u="none" strike="noStrike" dirty="0">
                          <a:solidFill>
                            <a:srgbClr val="FFFFFF"/>
                          </a:solidFill>
                          <a:effectLst/>
                          <a:latin typeface="游ゴシック" panose="020B0400000000000000" pitchFamily="50" charset="-128"/>
                          <a:ea typeface="游ゴシック" panose="020B0400000000000000" pitchFamily="50" charset="-128"/>
                        </a:rPr>
                        <a:t>60</a:t>
                      </a:r>
                      <a:r>
                        <a:rPr lang="zh-TW" altLang="en-US" sz="900" b="1" i="0" u="none" strike="noStrike" dirty="0">
                          <a:solidFill>
                            <a:srgbClr val="FFFFFF"/>
                          </a:solidFill>
                          <a:effectLst/>
                          <a:latin typeface="游ゴシック" panose="020B0400000000000000" pitchFamily="50" charset="-128"/>
                          <a:ea typeface="游ゴシック" panose="020B0400000000000000" pitchFamily="50" charset="-128"/>
                        </a:rPr>
                        <a:t>時間以上</a:t>
                      </a:r>
                      <a:endParaRPr lang="en-US" altLang="zh-TW" sz="900" b="1" i="0" u="none" strike="noStrike" dirty="0">
                        <a:solidFill>
                          <a:srgbClr val="FFFFFF"/>
                        </a:solidFill>
                        <a:effectLst/>
                        <a:latin typeface="游ゴシック" panose="020B0400000000000000" pitchFamily="50" charset="-128"/>
                        <a:ea typeface="游ゴシック" panose="020B0400000000000000" pitchFamily="50" charset="-128"/>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900" b="1" i="0" u="none" strike="noStrike" dirty="0">
                          <a:solidFill>
                            <a:srgbClr val="FFFFFF"/>
                          </a:solidFill>
                          <a:effectLst/>
                          <a:latin typeface="游ゴシック" panose="020B0400000000000000" pitchFamily="50" charset="-128"/>
                          <a:ea typeface="游ゴシック" panose="020B0400000000000000" pitchFamily="50" charset="-128"/>
                        </a:rPr>
                        <a:t>雇用者数</a:t>
                      </a:r>
                      <a:r>
                        <a:rPr lang="ja-JP" altLang="en-US" sz="900" b="1" i="0" u="none" strike="noStrike" dirty="0">
                          <a:solidFill>
                            <a:srgbClr val="FFFFFF"/>
                          </a:solidFill>
                          <a:effectLst/>
                          <a:latin typeface="游ゴシック" panose="020B0400000000000000" pitchFamily="50" charset="-128"/>
                          <a:ea typeface="游ゴシック" panose="020B0400000000000000" pitchFamily="50" charset="-128"/>
                        </a:rPr>
                        <a:t>割合</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754704149"/>
                  </a:ext>
                </a:extLst>
              </a:tr>
              <a:tr h="171552">
                <a:tc>
                  <a:txBody>
                    <a:bodyPr/>
                    <a:lstStyle/>
                    <a:p>
                      <a:pPr algn="ctr" fontAlgn="ct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建設業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391</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31</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7.9%</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49535080"/>
                  </a:ext>
                </a:extLst>
              </a:tr>
              <a:tr h="171552">
                <a:tc>
                  <a:txBody>
                    <a:bodyPr/>
                    <a:lstStyle/>
                    <a:p>
                      <a:pPr algn="ctr" fontAlgn="ct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製造業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979</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37</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311959777"/>
                  </a:ext>
                </a:extLst>
              </a:tr>
              <a:tr h="171552">
                <a:tc>
                  <a:txBody>
                    <a:bodyPr/>
                    <a:lstStyle/>
                    <a:p>
                      <a:pPr algn="ctr" fontAlgn="ct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電気・ガス・熱供給・水道業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32</a:t>
                      </a:r>
                      <a:r>
                        <a:rPr lang="ja-JP" altLang="en-US" sz="800" b="1" i="0" u="none" strike="noStrike">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3.1%</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096480058"/>
                  </a:ext>
                </a:extLst>
              </a:tr>
              <a:tr h="171552">
                <a:tc>
                  <a:txBody>
                    <a:bodyPr/>
                    <a:lstStyle/>
                    <a:p>
                      <a:pPr algn="ctr" fontAlgn="ct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情報通信業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221</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9</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4.1%</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000334223"/>
                  </a:ext>
                </a:extLst>
              </a:tr>
              <a:tr h="171552">
                <a:tc>
                  <a:txBody>
                    <a:bodyPr/>
                    <a:lstStyle/>
                    <a:p>
                      <a:pPr algn="ctr" fontAlgn="ctr"/>
                      <a:r>
                        <a:rPr lang="zh-TW" altLang="en-US" sz="800" b="1" i="0" u="none" strike="noStrike">
                          <a:solidFill>
                            <a:srgbClr val="000000"/>
                          </a:solidFill>
                          <a:effectLst/>
                          <a:latin typeface="游ゴシック" panose="020B0400000000000000" pitchFamily="50" charset="-128"/>
                          <a:ea typeface="游ゴシック" panose="020B0400000000000000" pitchFamily="50" charset="-128"/>
                        </a:rPr>
                        <a:t>運輸業、郵便業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324</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42</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chemeClr val="bg1"/>
                          </a:solidFill>
                          <a:effectLst/>
                          <a:latin typeface="游ゴシック" panose="020B0400000000000000" pitchFamily="50" charset="-128"/>
                          <a:ea typeface="游ゴシック" panose="020B0400000000000000" pitchFamily="50" charset="-128"/>
                        </a:rPr>
                        <a:t>13.0%</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5940"/>
                    </a:solidFill>
                  </a:tcPr>
                </a:tc>
                <a:extLst>
                  <a:ext uri="{0D108BD9-81ED-4DB2-BD59-A6C34878D82A}">
                    <a16:rowId xmlns:a16="http://schemas.microsoft.com/office/drawing/2014/main" val="2706365409"/>
                  </a:ext>
                </a:extLst>
              </a:tr>
              <a:tr h="171552">
                <a:tc>
                  <a:txBody>
                    <a:bodyPr/>
                    <a:lstStyle/>
                    <a:p>
                      <a:pPr algn="ctr" fontAlgn="ctr"/>
                      <a:r>
                        <a:rPr lang="zh-TW" altLang="en-US" sz="800" b="1" i="0" u="none" strike="noStrike" dirty="0">
                          <a:solidFill>
                            <a:srgbClr val="000000"/>
                          </a:solidFill>
                          <a:effectLst/>
                          <a:latin typeface="游ゴシック" panose="020B0400000000000000" pitchFamily="50" charset="-128"/>
                          <a:ea typeface="游ゴシック" panose="020B0400000000000000" pitchFamily="50" charset="-128"/>
                        </a:rPr>
                        <a:t>卸売業、小売業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953</a:t>
                      </a:r>
                      <a:r>
                        <a:rPr lang="ja-JP" altLang="en-US" sz="800" b="1" i="0" u="none" strike="noStrike">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42</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4.4%</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728123327"/>
                  </a:ext>
                </a:extLst>
              </a:tr>
              <a:tr h="171552">
                <a:tc>
                  <a:txBody>
                    <a:bodyPr/>
                    <a:lstStyle/>
                    <a:p>
                      <a:pPr algn="ctr" fontAlgn="ctr"/>
                      <a:r>
                        <a:rPr lang="zh-TW" altLang="en-US" sz="800" b="1" i="0" u="none" strike="noStrike">
                          <a:solidFill>
                            <a:srgbClr val="000000"/>
                          </a:solidFill>
                          <a:effectLst/>
                          <a:latin typeface="游ゴシック" panose="020B0400000000000000" pitchFamily="50" charset="-128"/>
                          <a:ea typeface="游ゴシック" panose="020B0400000000000000" pitchFamily="50" charset="-128"/>
                        </a:rPr>
                        <a:t>金融業、保険業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157</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7</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4.5%</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875312615"/>
                  </a:ext>
                </a:extLst>
              </a:tr>
              <a:tr h="171552">
                <a:tc>
                  <a:txBody>
                    <a:bodyPr/>
                    <a:lstStyle/>
                    <a:p>
                      <a:pPr algn="ctr" fontAlgn="ctr"/>
                      <a:r>
                        <a:rPr lang="zh-TW" altLang="en-US" sz="800" b="1" i="0" u="none" strike="noStrike" dirty="0">
                          <a:solidFill>
                            <a:srgbClr val="000000"/>
                          </a:solidFill>
                          <a:effectLst/>
                          <a:latin typeface="游ゴシック" panose="020B0400000000000000" pitchFamily="50" charset="-128"/>
                          <a:ea typeface="游ゴシック" panose="020B0400000000000000" pitchFamily="50" charset="-128"/>
                        </a:rPr>
                        <a:t>不動産業、物品賃貸業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120</a:t>
                      </a:r>
                      <a:r>
                        <a:rPr lang="ja-JP" altLang="en-US" sz="800" b="1" i="0" u="none" strike="noStrike">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5</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4.2%</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500278250"/>
                  </a:ext>
                </a:extLst>
              </a:tr>
              <a:tr h="250472">
                <a:tc>
                  <a:txBody>
                    <a:bodyPr/>
                    <a:lstStyle/>
                    <a:p>
                      <a:pPr algn="ctr" fontAlgn="ctr"/>
                      <a:r>
                        <a:rPr lang="ja-JP" altLang="en-US" sz="800" b="1" i="0" u="none" strike="noStrike">
                          <a:solidFill>
                            <a:srgbClr val="000000"/>
                          </a:solidFill>
                          <a:effectLst/>
                          <a:latin typeface="游ゴシック" panose="020B0400000000000000" pitchFamily="50" charset="-128"/>
                          <a:ea typeface="游ゴシック" panose="020B0400000000000000" pitchFamily="50" charset="-128"/>
                        </a:rPr>
                        <a:t>学術研究、専門・技術サービス業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183</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10</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5.5%</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634016540"/>
                  </a:ext>
                </a:extLst>
              </a:tr>
              <a:tr h="171552">
                <a:tc>
                  <a:txBody>
                    <a:bodyPr/>
                    <a:lstStyle/>
                    <a:p>
                      <a:pPr algn="ctr" fontAlgn="ct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宿泊業、飲食サービス業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312</a:t>
                      </a:r>
                      <a:r>
                        <a:rPr lang="ja-JP" altLang="en-US" sz="800" b="1" i="0" u="none" strike="noStrike">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16</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5.1%</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5145940"/>
                  </a:ext>
                </a:extLst>
              </a:tr>
              <a:tr h="171552">
                <a:tc>
                  <a:txBody>
                    <a:bodyPr/>
                    <a:lstStyle/>
                    <a:p>
                      <a:pPr algn="ctr" fontAlgn="ct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生活関連サービス業、娯楽業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167</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8</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818610067"/>
                  </a:ext>
                </a:extLst>
              </a:tr>
              <a:tr h="171552">
                <a:tc>
                  <a:txBody>
                    <a:bodyPr/>
                    <a:lstStyle/>
                    <a:p>
                      <a:pPr algn="ctr" fontAlgn="ctr"/>
                      <a:r>
                        <a:rPr lang="zh-TW" altLang="en-US" sz="800" b="1" i="0" u="none" strike="noStrike" dirty="0">
                          <a:solidFill>
                            <a:srgbClr val="000000"/>
                          </a:solidFill>
                          <a:effectLst/>
                          <a:latin typeface="游ゴシック" panose="020B0400000000000000" pitchFamily="50" charset="-128"/>
                          <a:ea typeface="游ゴシック" panose="020B0400000000000000" pitchFamily="50" charset="-128"/>
                        </a:rPr>
                        <a:t>教育、学習支援業</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296</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24</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8.1%</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805463109"/>
                  </a:ext>
                </a:extLst>
              </a:tr>
              <a:tr h="171552">
                <a:tc>
                  <a:txBody>
                    <a:bodyPr/>
                    <a:lstStyle/>
                    <a:p>
                      <a:pPr algn="ctr" fontAlgn="ct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医療、福祉</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803</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22</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2.7%</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334290503"/>
                  </a:ext>
                </a:extLst>
              </a:tr>
              <a:tr h="250472">
                <a:tc>
                  <a:txBody>
                    <a:bodyPr/>
                    <a:lstStyle/>
                    <a:p>
                      <a:pPr algn="ctr" fontAlgn="ct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サービス業</a:t>
                      </a: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他に分類されないもの</a:t>
                      </a: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390</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15</a:t>
                      </a:r>
                      <a:r>
                        <a:rPr lang="ja-JP" altLang="en-US" sz="800" b="1" i="0" u="none" strike="noStrike" dirty="0">
                          <a:solidFill>
                            <a:srgbClr val="000000"/>
                          </a:solidFill>
                          <a:effectLst/>
                          <a:latin typeface="游ゴシック" panose="020B0400000000000000" pitchFamily="50" charset="-128"/>
                          <a:ea typeface="游ゴシック" panose="020B0400000000000000" pitchFamily="50" charset="-128"/>
                        </a:rPr>
                        <a:t>万人</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fontAlgn="ctr"/>
                      <a:r>
                        <a:rPr lang="en-US" altLang="ja-JP" sz="800" b="1"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6862" marR="6862" marT="686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872173098"/>
                  </a:ext>
                </a:extLst>
              </a:tr>
            </a:tbl>
          </a:graphicData>
        </a:graphic>
      </p:graphicFrame>
      <p:sp>
        <p:nvSpPr>
          <p:cNvPr id="36" name="テキスト ボックス 35">
            <a:extLst>
              <a:ext uri="{FF2B5EF4-FFF2-40B4-BE49-F238E27FC236}">
                <a16:creationId xmlns:a16="http://schemas.microsoft.com/office/drawing/2014/main" id="{0BC4D59A-9C5F-C185-7997-6F1191E045B8}"/>
              </a:ext>
            </a:extLst>
          </p:cNvPr>
          <p:cNvSpPr txBox="1"/>
          <p:nvPr/>
        </p:nvSpPr>
        <p:spPr>
          <a:xfrm>
            <a:off x="708983" y="2476885"/>
            <a:ext cx="4987204" cy="261610"/>
          </a:xfrm>
          <a:prstGeom prst="rect">
            <a:avLst/>
          </a:prstGeom>
          <a:noFill/>
        </p:spPr>
        <p:txBody>
          <a:bodyPr wrap="square" spcCol="324000" rtlCol="0">
            <a:spAutoFit/>
          </a:bodyPr>
          <a:lstStyle/>
          <a:p>
            <a:pPr algn="r"/>
            <a:r>
              <a:rPr kumimoji="1" lang="ja-JP" altLang="en-US" sz="1100"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建設業や運輸・郵便業、宿泊・飲食サービス業、教育・学習支援業など</a:t>
            </a:r>
          </a:p>
        </p:txBody>
      </p:sp>
    </p:spTree>
    <p:extLst>
      <p:ext uri="{BB962C8B-B14F-4D97-AF65-F5344CB8AC3E}">
        <p14:creationId xmlns:p14="http://schemas.microsoft.com/office/powerpoint/2010/main" val="15438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8333E-6 4.07407E-6 L 0.24402 4.07407E-6 " pathEditMode="relative" rAng="0" ptsTypes="AA">
                                      <p:cBhvr>
                                        <p:cTn id="11" dur="3000" fill="hold"/>
                                        <p:tgtEl>
                                          <p:spTgt spid="27"/>
                                        </p:tgtEl>
                                        <p:attrNameLst>
                                          <p:attrName>ppt_x</p:attrName>
                                          <p:attrName>ppt_y</p:attrName>
                                        </p:attrNameLst>
                                      </p:cBhvr>
                                      <p:rCtr x="122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972600" y="1015833"/>
            <a:ext cx="10251600" cy="713600"/>
          </a:xfrm>
          <a:prstGeom prst="rect">
            <a:avLst/>
          </a:prstGeom>
          <a:noFill/>
          <a:ln>
            <a:noFill/>
          </a:ln>
        </p:spPr>
        <p:txBody>
          <a:bodyPr spcFirstLastPara="1" wrap="square" lIns="121900" tIns="121900" rIns="121900" bIns="121900" anchor="t" anchorCtr="0">
            <a:normAutofit fontScale="90000"/>
          </a:bodyPr>
          <a:lstStyle/>
          <a:p>
            <a:pPr>
              <a:buSzPct val="111111"/>
            </a:pPr>
            <a:r>
              <a:rPr lang="ja"/>
              <a:t>３.労働法の前身“メキシコ憲法”</a:t>
            </a:r>
            <a:endParaRPr/>
          </a:p>
        </p:txBody>
      </p:sp>
      <p:sp>
        <p:nvSpPr>
          <p:cNvPr id="116" name="Google Shape;116;p17"/>
          <p:cNvSpPr txBox="1">
            <a:spLocks noGrp="1"/>
          </p:cNvSpPr>
          <p:nvPr>
            <p:ph type="body" idx="1"/>
          </p:nvPr>
        </p:nvSpPr>
        <p:spPr>
          <a:xfrm>
            <a:off x="972600" y="1966767"/>
            <a:ext cx="10251600" cy="2229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rmAutofit fontScale="92500" lnSpcReduction="10000"/>
          </a:bodyPr>
          <a:lstStyle/>
          <a:p>
            <a:pPr marL="0" indent="0">
              <a:spcBef>
                <a:spcPts val="667"/>
              </a:spcBef>
              <a:buNone/>
            </a:pPr>
            <a:r>
              <a:rPr lang="ja" altLang="en-US" sz="2133"/>
              <a:t>●メキシコ革命の成果として、</a:t>
            </a:r>
            <a:r>
              <a:rPr lang="en-US" altLang="ja" sz="2133"/>
              <a:t>1917</a:t>
            </a:r>
            <a:r>
              <a:rPr lang="ja" altLang="en-US" sz="2133"/>
              <a:t>年に新しいメキシコ憲法が制定された。</a:t>
            </a:r>
            <a:endParaRPr sz="2133"/>
          </a:p>
          <a:p>
            <a:pPr marL="0" indent="0">
              <a:lnSpc>
                <a:spcPct val="150000"/>
              </a:lnSpc>
              <a:spcBef>
                <a:spcPts val="667"/>
              </a:spcBef>
              <a:spcAft>
                <a:spcPts val="1333"/>
              </a:spcAft>
              <a:buNone/>
            </a:pPr>
            <a:r>
              <a:rPr lang="ja" altLang="en-US" sz="2133"/>
              <a:t>　この憲法は</a:t>
            </a:r>
            <a:r>
              <a:rPr lang="ja" altLang="en-US" sz="2133" u="sng">
                <a:solidFill>
                  <a:srgbClr val="000000"/>
                </a:solidFill>
                <a:highlight>
                  <a:schemeClr val="lt1"/>
                </a:highlight>
              </a:rPr>
              <a:t>世界で初めて労働者の権利を明文化した憲法</a:t>
            </a:r>
            <a:r>
              <a:rPr lang="ja" altLang="en-US" sz="2133"/>
              <a:t>の一つであり、特に第</a:t>
            </a:r>
            <a:r>
              <a:rPr lang="en-US" altLang="ja" sz="2133"/>
              <a:t>123</a:t>
            </a:r>
            <a:r>
              <a:rPr lang="ja" altLang="en-US" sz="2133"/>
              <a:t>条が労働に関する規定を詳細に定めている。この条項は労働者の権利を保護するための重要な内容を含んでいる。</a:t>
            </a:r>
            <a:endParaRPr sz="2133"/>
          </a:p>
        </p:txBody>
      </p:sp>
      <p:sp>
        <p:nvSpPr>
          <p:cNvPr id="117" name="Google Shape;117;p17"/>
          <p:cNvSpPr txBox="1"/>
          <p:nvPr/>
        </p:nvSpPr>
        <p:spPr>
          <a:xfrm>
            <a:off x="994400" y="4389100"/>
            <a:ext cx="5154800" cy="1886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700"/>
            </a:pPr>
            <a:r>
              <a:rPr kumimoji="0" lang="ja" altLang="en-US" sz="2267" kern="0">
                <a:solidFill>
                  <a:srgbClr val="595959"/>
                </a:solidFill>
                <a:latin typeface="Lato"/>
                <a:ea typeface="Lato"/>
                <a:cs typeface="Lato"/>
                <a:sym typeface="Lato"/>
              </a:rPr>
              <a:t>➡︎・労働時間の制限</a:t>
            </a:r>
            <a:endParaRPr kumimoji="0" sz="2267" kern="0">
              <a:solidFill>
                <a:srgbClr val="595959"/>
              </a:solidFill>
              <a:latin typeface="Lato"/>
              <a:ea typeface="Lato"/>
              <a:cs typeface="Lato"/>
              <a:sym typeface="Lato"/>
            </a:endParaRPr>
          </a:p>
          <a:p>
            <a:pPr defTabSz="1219170">
              <a:buClr>
                <a:srgbClr val="000000"/>
              </a:buClr>
              <a:buSzPts val="1700"/>
            </a:pPr>
            <a:r>
              <a:rPr kumimoji="0" lang="ja" altLang="en-US" sz="2267" kern="0">
                <a:solidFill>
                  <a:srgbClr val="595959"/>
                </a:solidFill>
                <a:latin typeface="Lato"/>
                <a:ea typeface="Lato"/>
                <a:cs typeface="Lato"/>
                <a:sym typeface="Lato"/>
              </a:rPr>
              <a:t>　・最低賃金の設定</a:t>
            </a:r>
            <a:endParaRPr kumimoji="0" sz="2267" kern="0">
              <a:solidFill>
                <a:srgbClr val="595959"/>
              </a:solidFill>
              <a:latin typeface="Lato"/>
              <a:ea typeface="Lato"/>
              <a:cs typeface="Lato"/>
              <a:sym typeface="Lato"/>
            </a:endParaRPr>
          </a:p>
          <a:p>
            <a:pPr defTabSz="1219170">
              <a:buClr>
                <a:srgbClr val="000000"/>
              </a:buClr>
              <a:buSzPts val="1700"/>
            </a:pPr>
            <a:r>
              <a:rPr kumimoji="0" lang="ja" altLang="en-US" sz="2267" kern="0">
                <a:solidFill>
                  <a:srgbClr val="595959"/>
                </a:solidFill>
                <a:latin typeface="Lato"/>
                <a:ea typeface="Lato"/>
                <a:cs typeface="Lato"/>
                <a:sym typeface="Lato"/>
              </a:rPr>
              <a:t>　・安全で健康的な労働環境の保障</a:t>
            </a:r>
            <a:endParaRPr kumimoji="0" sz="2267" kern="0">
              <a:solidFill>
                <a:srgbClr val="595959"/>
              </a:solidFill>
              <a:latin typeface="Lato"/>
              <a:ea typeface="Lato"/>
              <a:cs typeface="Lato"/>
              <a:sym typeface="Lato"/>
            </a:endParaRPr>
          </a:p>
          <a:p>
            <a:pPr defTabSz="1219170">
              <a:buClr>
                <a:srgbClr val="000000"/>
              </a:buClr>
              <a:buSzPts val="1700"/>
            </a:pPr>
            <a:r>
              <a:rPr kumimoji="0" lang="ja" altLang="en-US" sz="2267" kern="0">
                <a:solidFill>
                  <a:srgbClr val="595959"/>
                </a:solidFill>
                <a:latin typeface="Lato"/>
                <a:ea typeface="Lato"/>
                <a:cs typeface="Lato"/>
                <a:sym typeface="Lato"/>
              </a:rPr>
              <a:t>　・女性の労働規制</a:t>
            </a:r>
            <a:endParaRPr kumimoji="0" sz="2267" kern="0">
              <a:solidFill>
                <a:srgbClr val="595959"/>
              </a:solidFill>
              <a:latin typeface="Lato"/>
              <a:ea typeface="Lato"/>
              <a:cs typeface="Lato"/>
              <a:sym typeface="Lato"/>
            </a:endParaRPr>
          </a:p>
          <a:p>
            <a:pPr defTabSz="1219170">
              <a:buClr>
                <a:srgbClr val="000000"/>
              </a:buClr>
              <a:buSzPts val="1700"/>
            </a:pPr>
            <a:r>
              <a:rPr kumimoji="0" lang="ja" altLang="en-US" sz="2267" kern="0">
                <a:solidFill>
                  <a:srgbClr val="595959"/>
                </a:solidFill>
                <a:latin typeface="Lato"/>
                <a:ea typeface="Lato"/>
                <a:cs typeface="Lato"/>
                <a:sym typeface="Lato"/>
              </a:rPr>
              <a:t>　・休暇の保障</a:t>
            </a:r>
            <a:endParaRPr kumimoji="0" sz="2267" kern="0">
              <a:solidFill>
                <a:srgbClr val="595959"/>
              </a:solidFill>
              <a:latin typeface="Lato"/>
              <a:ea typeface="Lato"/>
              <a:cs typeface="Lato"/>
              <a:sym typeface="Lato"/>
            </a:endParaRPr>
          </a:p>
          <a:p>
            <a:pPr defTabSz="1219170">
              <a:buClr>
                <a:srgbClr val="000000"/>
              </a:buClr>
              <a:buSzPts val="1700"/>
            </a:pPr>
            <a:endParaRPr kumimoji="0" sz="2267" kern="0">
              <a:solidFill>
                <a:srgbClr val="595959"/>
              </a:solidFill>
              <a:latin typeface="Lato"/>
              <a:ea typeface="Lato"/>
              <a:cs typeface="Lato"/>
              <a:sym typeface="Lato"/>
            </a:endParaRPr>
          </a:p>
        </p:txBody>
      </p:sp>
      <p:sp>
        <p:nvSpPr>
          <p:cNvPr id="118" name="Google Shape;118;p17"/>
          <p:cNvSpPr txBox="1"/>
          <p:nvPr/>
        </p:nvSpPr>
        <p:spPr>
          <a:xfrm>
            <a:off x="6149200" y="4433301"/>
            <a:ext cx="5101600" cy="902643"/>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600"/>
            </a:pPr>
            <a:r>
              <a:rPr kumimoji="0" lang="ja" altLang="en-US" sz="2133" kern="0">
                <a:solidFill>
                  <a:srgbClr val="595959"/>
                </a:solidFill>
                <a:latin typeface="Lato"/>
                <a:ea typeface="Lato"/>
                <a:cs typeface="Lato"/>
                <a:sym typeface="Lato"/>
              </a:rPr>
              <a:t>・​​労働者の基本的権利である団結権、団体交渉権、争議権の確立</a:t>
            </a:r>
            <a:endParaRPr kumimoji="0" sz="2133" kern="0">
              <a:solidFill>
                <a:srgbClr val="595959"/>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972600" y="973000"/>
            <a:ext cx="10251600" cy="713600"/>
          </a:xfrm>
          <a:prstGeom prst="rect">
            <a:avLst/>
          </a:prstGeom>
          <a:noFill/>
          <a:ln>
            <a:noFill/>
          </a:ln>
        </p:spPr>
        <p:txBody>
          <a:bodyPr spcFirstLastPara="1" wrap="square" lIns="121900" tIns="121900" rIns="121900" bIns="121900" anchor="t" anchorCtr="0">
            <a:normAutofit fontScale="90000"/>
          </a:bodyPr>
          <a:lstStyle/>
          <a:p>
            <a:pPr>
              <a:buSzPct val="111111"/>
            </a:pPr>
            <a:r>
              <a:rPr lang="ja"/>
              <a:t>４.連邦労働法</a:t>
            </a:r>
            <a:endParaRPr/>
          </a:p>
        </p:txBody>
      </p:sp>
      <p:sp>
        <p:nvSpPr>
          <p:cNvPr id="124" name="Google Shape;124;p18"/>
          <p:cNvSpPr txBox="1">
            <a:spLocks noGrp="1"/>
          </p:cNvSpPr>
          <p:nvPr>
            <p:ph type="body" idx="1"/>
          </p:nvPr>
        </p:nvSpPr>
        <p:spPr>
          <a:xfrm>
            <a:off x="972600" y="1955867"/>
            <a:ext cx="10251600" cy="3811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rmAutofit/>
          </a:bodyPr>
          <a:lstStyle/>
          <a:p>
            <a:pPr marL="0" indent="0">
              <a:buNone/>
            </a:pPr>
            <a:r>
              <a:rPr lang="ja" altLang="en-US" sz="2400"/>
              <a:t>●</a:t>
            </a:r>
            <a:r>
              <a:rPr lang="en-US" altLang="ja" sz="2200">
                <a:solidFill>
                  <a:srgbClr val="333333"/>
                </a:solidFill>
                <a:highlight>
                  <a:srgbClr val="FFFFFF"/>
                </a:highlight>
                <a:latin typeface="Meiryo"/>
                <a:ea typeface="Meiryo"/>
                <a:cs typeface="Meiryo"/>
                <a:sym typeface="Meiryo"/>
              </a:rPr>
              <a:t>1917</a:t>
            </a:r>
            <a:r>
              <a:rPr lang="ja" altLang="en-US" sz="2200">
                <a:solidFill>
                  <a:srgbClr val="333333"/>
                </a:solidFill>
                <a:highlight>
                  <a:srgbClr val="FFFFFF"/>
                </a:highlight>
                <a:latin typeface="Meiryo"/>
                <a:ea typeface="Meiryo"/>
                <a:cs typeface="Meiryo"/>
                <a:sym typeface="Meiryo"/>
              </a:rPr>
              <a:t>年憲法第</a:t>
            </a:r>
            <a:r>
              <a:rPr lang="en-US" altLang="ja" sz="2200">
                <a:solidFill>
                  <a:srgbClr val="333333"/>
                </a:solidFill>
                <a:highlight>
                  <a:srgbClr val="FFFFFF"/>
                </a:highlight>
                <a:latin typeface="Meiryo"/>
                <a:ea typeface="Meiryo"/>
                <a:cs typeface="Meiryo"/>
                <a:sym typeface="Meiryo"/>
              </a:rPr>
              <a:t>123</a:t>
            </a:r>
            <a:r>
              <a:rPr lang="ja" altLang="en-US" sz="2200">
                <a:solidFill>
                  <a:srgbClr val="333333"/>
                </a:solidFill>
                <a:highlight>
                  <a:srgbClr val="FFFFFF"/>
                </a:highlight>
                <a:latin typeface="Meiryo"/>
                <a:ea typeface="Meiryo"/>
                <a:cs typeface="Meiryo"/>
                <a:sym typeface="Meiryo"/>
              </a:rPr>
              <a:t>条は労働者保護に関する基本的な考え方を包括的に定め、具体的な規定は州議会により各州ごとにそれぞれ定めることとし、当時の連邦議会には連邦直轄地と一部の産業に関する労働法規制定の権限のみが与えられていた。</a:t>
            </a:r>
            <a:endParaRPr sz="2200">
              <a:solidFill>
                <a:srgbClr val="333333"/>
              </a:solidFill>
              <a:highlight>
                <a:srgbClr val="FFFFFF"/>
              </a:highlight>
              <a:latin typeface="Meiryo"/>
              <a:ea typeface="Meiryo"/>
              <a:cs typeface="Meiryo"/>
              <a:sym typeface="Meiryo"/>
            </a:endParaRPr>
          </a:p>
          <a:p>
            <a:pPr marL="0" indent="0">
              <a:spcBef>
                <a:spcPts val="1600"/>
              </a:spcBef>
              <a:spcAft>
                <a:spcPts val="1600"/>
              </a:spcAft>
              <a:buNone/>
            </a:pPr>
            <a:r>
              <a:rPr lang="ja" altLang="en-US" sz="2200">
                <a:solidFill>
                  <a:srgbClr val="333333"/>
                </a:solidFill>
                <a:highlight>
                  <a:srgbClr val="FFFFFF"/>
                </a:highlight>
                <a:latin typeface="Meiryo"/>
                <a:ea typeface="Meiryo"/>
                <a:cs typeface="Meiryo"/>
                <a:sym typeface="Meiryo"/>
              </a:rPr>
              <a:t>　しかし、当時の社会は貧困問題が深刻で、失業者は州を越えて大量に移動する状況にあった。このため、</a:t>
            </a:r>
            <a:r>
              <a:rPr lang="en-US" altLang="ja" sz="2200">
                <a:solidFill>
                  <a:srgbClr val="333333"/>
                </a:solidFill>
                <a:highlight>
                  <a:srgbClr val="FFFFFF"/>
                </a:highlight>
                <a:latin typeface="Meiryo"/>
                <a:ea typeface="Meiryo"/>
                <a:cs typeface="Meiryo"/>
                <a:sym typeface="Meiryo"/>
              </a:rPr>
              <a:t>1929</a:t>
            </a:r>
            <a:r>
              <a:rPr lang="ja" altLang="en-US" sz="2200">
                <a:solidFill>
                  <a:srgbClr val="333333"/>
                </a:solidFill>
                <a:highlight>
                  <a:srgbClr val="FFFFFF"/>
                </a:highlight>
                <a:latin typeface="Meiryo"/>
                <a:ea typeface="Meiryo"/>
                <a:cs typeface="Meiryo"/>
                <a:sym typeface="Meiryo"/>
              </a:rPr>
              <a:t>年に憲法が改正されすべての労働立法の権限は連邦議会に与えられることになった。こうして</a:t>
            </a:r>
            <a:r>
              <a:rPr lang="en-US" altLang="ja" sz="2200">
                <a:solidFill>
                  <a:srgbClr val="333333"/>
                </a:solidFill>
                <a:highlight>
                  <a:srgbClr val="FFFFFF"/>
                </a:highlight>
                <a:latin typeface="Meiryo"/>
                <a:ea typeface="Meiryo"/>
                <a:cs typeface="Meiryo"/>
                <a:sym typeface="Meiryo"/>
              </a:rPr>
              <a:t>1931</a:t>
            </a:r>
            <a:r>
              <a:rPr lang="ja" altLang="en-US" sz="2200">
                <a:solidFill>
                  <a:srgbClr val="333333"/>
                </a:solidFill>
                <a:highlight>
                  <a:srgbClr val="FFFFFF"/>
                </a:highlight>
                <a:latin typeface="Meiryo"/>
                <a:ea typeface="Meiryo"/>
                <a:cs typeface="Meiryo"/>
                <a:sym typeface="Meiryo"/>
              </a:rPr>
              <a:t>年すべての州労働法は廃止され、連邦労働法が新たに制定された。</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972600" y="958733"/>
            <a:ext cx="10251600" cy="713600"/>
          </a:xfrm>
          <a:prstGeom prst="rect">
            <a:avLst/>
          </a:prstGeom>
          <a:noFill/>
          <a:ln>
            <a:noFill/>
          </a:ln>
        </p:spPr>
        <p:txBody>
          <a:bodyPr spcFirstLastPara="1" wrap="square" lIns="121900" tIns="121900" rIns="121900" bIns="121900" anchor="t" anchorCtr="0">
            <a:normAutofit fontScale="90000"/>
          </a:bodyPr>
          <a:lstStyle/>
          <a:p>
            <a:pPr>
              <a:buSzPct val="111111"/>
            </a:pPr>
            <a:r>
              <a:rPr lang="ja"/>
              <a:t>●連邦労働法の特徴</a:t>
            </a:r>
            <a:endParaRPr/>
          </a:p>
        </p:txBody>
      </p:sp>
      <p:sp>
        <p:nvSpPr>
          <p:cNvPr id="130" name="Google Shape;130;p19"/>
          <p:cNvSpPr txBox="1">
            <a:spLocks noGrp="1"/>
          </p:cNvSpPr>
          <p:nvPr>
            <p:ph type="body" idx="1"/>
          </p:nvPr>
        </p:nvSpPr>
        <p:spPr>
          <a:xfrm>
            <a:off x="972600" y="2098633"/>
            <a:ext cx="3810000" cy="412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rmAutofit/>
          </a:bodyPr>
          <a:lstStyle/>
          <a:p>
            <a:pPr marL="0" indent="0">
              <a:buNone/>
            </a:pPr>
            <a:r>
              <a:rPr lang="ja" altLang="en-US" sz="2800"/>
              <a:t>１</a:t>
            </a:r>
            <a:r>
              <a:rPr lang="en-US" altLang="ja" sz="2800"/>
              <a:t>.</a:t>
            </a:r>
            <a:r>
              <a:rPr lang="ja" altLang="en-US" sz="2800"/>
              <a:t>個別的労働関係</a:t>
            </a:r>
            <a:endParaRPr sz="2800"/>
          </a:p>
          <a:p>
            <a:pPr marL="0" indent="0">
              <a:spcBef>
                <a:spcPts val="1600"/>
              </a:spcBef>
              <a:buNone/>
            </a:pPr>
            <a:r>
              <a:rPr lang="ja" altLang="en-US" sz="2800"/>
              <a:t>２</a:t>
            </a:r>
            <a:r>
              <a:rPr lang="en-US" altLang="ja" sz="2800"/>
              <a:t>.</a:t>
            </a:r>
            <a:r>
              <a:rPr lang="ja" altLang="en-US" sz="2800"/>
              <a:t>集団的労働関係</a:t>
            </a:r>
            <a:endParaRPr sz="2800"/>
          </a:p>
          <a:p>
            <a:pPr marL="0" indent="0">
              <a:spcBef>
                <a:spcPts val="1600"/>
              </a:spcBef>
              <a:buNone/>
            </a:pPr>
            <a:r>
              <a:rPr lang="ja" altLang="en-US" sz="2800"/>
              <a:t>３</a:t>
            </a:r>
            <a:r>
              <a:rPr lang="en-US" altLang="ja" sz="2800"/>
              <a:t>.</a:t>
            </a:r>
            <a:r>
              <a:rPr lang="ja" altLang="en-US" sz="2800"/>
              <a:t>調整、調停関係</a:t>
            </a:r>
            <a:endParaRPr sz="2800"/>
          </a:p>
          <a:p>
            <a:pPr marL="0" indent="0">
              <a:spcBef>
                <a:spcPts val="1600"/>
              </a:spcBef>
              <a:spcAft>
                <a:spcPts val="1600"/>
              </a:spcAft>
              <a:buNone/>
            </a:pPr>
            <a:r>
              <a:rPr lang="ja" altLang="en-US" sz="2800"/>
              <a:t>４</a:t>
            </a:r>
            <a:r>
              <a:rPr lang="en-US" altLang="ja" sz="2800"/>
              <a:t>.</a:t>
            </a:r>
            <a:r>
              <a:rPr lang="ja" altLang="en-US" sz="2800"/>
              <a:t>訴訟とその手続き</a:t>
            </a:r>
            <a:endParaRPr/>
          </a:p>
        </p:txBody>
      </p:sp>
      <p:sp>
        <p:nvSpPr>
          <p:cNvPr id="131" name="Google Shape;131;p19"/>
          <p:cNvSpPr/>
          <p:nvPr/>
        </p:nvSpPr>
        <p:spPr>
          <a:xfrm>
            <a:off x="4953933" y="3240733"/>
            <a:ext cx="1427600" cy="842400"/>
          </a:xfrm>
          <a:prstGeom prst="rightArrow">
            <a:avLst>
              <a:gd name="adj1" fmla="val 50000"/>
              <a:gd name="adj2" fmla="val 50000"/>
            </a:avLst>
          </a:prstGeom>
          <a:solidFill>
            <a:schemeClr val="lt2"/>
          </a:solidFill>
          <a:ln w="9525" cap="flat" cmpd="sng">
            <a:solidFill>
              <a:srgbClr val="333333"/>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400"/>
            </a:pPr>
            <a:endParaRPr kumimoji="0" sz="1867" kern="0">
              <a:solidFill>
                <a:srgbClr val="000000"/>
              </a:solidFill>
              <a:latin typeface="Lato"/>
              <a:ea typeface="Lato"/>
              <a:cs typeface="Lato"/>
              <a:sym typeface="Lato"/>
            </a:endParaRPr>
          </a:p>
        </p:txBody>
      </p:sp>
      <p:sp>
        <p:nvSpPr>
          <p:cNvPr id="132" name="Google Shape;132;p19"/>
          <p:cNvSpPr txBox="1"/>
          <p:nvPr/>
        </p:nvSpPr>
        <p:spPr>
          <a:xfrm>
            <a:off x="6552867" y="2141467"/>
            <a:ext cx="4868400" cy="4083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buSzPts val="1800"/>
            </a:pPr>
            <a:r>
              <a:rPr kumimoji="0" lang="ja" altLang="en-US" sz="2400" kern="0">
                <a:solidFill>
                  <a:srgbClr val="595959"/>
                </a:solidFill>
                <a:latin typeface="Lato"/>
                <a:ea typeface="Lato"/>
                <a:cs typeface="Lato"/>
                <a:sym typeface="Lato"/>
              </a:rPr>
              <a:t>●</a:t>
            </a:r>
            <a:r>
              <a:rPr kumimoji="0" lang="en-US" altLang="ja" sz="2200" kern="0">
                <a:solidFill>
                  <a:srgbClr val="333333"/>
                </a:solidFill>
                <a:highlight>
                  <a:srgbClr val="FFFFFF"/>
                </a:highlight>
                <a:latin typeface="Meiryo"/>
                <a:ea typeface="Meiryo"/>
                <a:cs typeface="Meiryo"/>
                <a:sym typeface="Meiryo"/>
              </a:rPr>
              <a:t>1010</a:t>
            </a:r>
            <a:r>
              <a:rPr kumimoji="0" lang="ja" altLang="en-US" sz="2200" kern="0">
                <a:solidFill>
                  <a:srgbClr val="333333"/>
                </a:solidFill>
                <a:highlight>
                  <a:srgbClr val="FFFFFF"/>
                </a:highlight>
                <a:latin typeface="Meiryo"/>
                <a:ea typeface="Meiryo"/>
                <a:cs typeface="Meiryo"/>
                <a:sym typeface="Meiryo"/>
              </a:rPr>
              <a:t>条に及ぶ規定は極めて包括的である。日本の労働法制と比較すると、労組法、労働基準法、労働関係調整法をはじめとした労働法制のほとんどを含み、そのカバーする範囲は農業労働者、家事使用人を含むすべての民間労働者と公務員を対象とする。</a:t>
            </a:r>
            <a:endParaRPr kumimoji="0" sz="2200" kern="0">
              <a:solidFill>
                <a:srgbClr val="333333"/>
              </a:solidFill>
              <a:highlight>
                <a:srgbClr val="FFFFFF"/>
              </a:highlight>
              <a:latin typeface="Meiryo"/>
              <a:ea typeface="Meiryo"/>
              <a:cs typeface="Meiryo"/>
              <a:sym typeface="Meiryo"/>
            </a:endParaRPr>
          </a:p>
          <a:p>
            <a:pPr defTabSz="1219170">
              <a:buClr>
                <a:srgbClr val="000000"/>
              </a:buClr>
              <a:buSzPts val="1650"/>
            </a:pPr>
            <a:r>
              <a:rPr kumimoji="0" lang="ja" altLang="en-US" sz="2200" kern="0">
                <a:solidFill>
                  <a:srgbClr val="333333"/>
                </a:solidFill>
                <a:highlight>
                  <a:srgbClr val="FFFFFF"/>
                </a:highlight>
                <a:latin typeface="Meiryo"/>
                <a:ea typeface="Meiryo"/>
                <a:cs typeface="Meiryo"/>
                <a:sym typeface="Meiryo"/>
              </a:rPr>
              <a:t>　つまり例外なくすべてのカテゴリーの労働者を対象とした法規となっている。</a:t>
            </a:r>
            <a:endParaRPr kumimoji="0" sz="2400" kern="0">
              <a:solidFill>
                <a:srgbClr val="595959"/>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972600" y="973000"/>
            <a:ext cx="10251600" cy="713600"/>
          </a:xfrm>
          <a:prstGeom prst="rect">
            <a:avLst/>
          </a:prstGeom>
          <a:noFill/>
          <a:ln>
            <a:noFill/>
          </a:ln>
        </p:spPr>
        <p:txBody>
          <a:bodyPr spcFirstLastPara="1" wrap="square" lIns="121900" tIns="121900" rIns="121900" bIns="121900" anchor="t" anchorCtr="0">
            <a:normAutofit fontScale="90000"/>
          </a:bodyPr>
          <a:lstStyle/>
          <a:p>
            <a:pPr>
              <a:buSzPct val="111111"/>
            </a:pPr>
            <a:r>
              <a:rPr lang="ja"/>
              <a:t>５.日本とメキシコの違い</a:t>
            </a:r>
            <a:endParaRPr/>
          </a:p>
        </p:txBody>
      </p:sp>
      <p:sp>
        <p:nvSpPr>
          <p:cNvPr id="138" name="Google Shape;138;p20"/>
          <p:cNvSpPr txBox="1"/>
          <p:nvPr/>
        </p:nvSpPr>
        <p:spPr>
          <a:xfrm>
            <a:off x="802533" y="2030633"/>
            <a:ext cx="3964000" cy="3879200"/>
          </a:xfrm>
          <a:prstGeom prst="rect">
            <a:avLst/>
          </a:prstGeom>
          <a:noFill/>
          <a:ln>
            <a:noFill/>
          </a:ln>
        </p:spPr>
        <p:txBody>
          <a:bodyPr spcFirstLastPara="1" wrap="square" lIns="121900" tIns="121900" rIns="121900" bIns="121900" anchor="ctr" anchorCtr="0">
            <a:noAutofit/>
          </a:bodyPr>
          <a:lstStyle/>
          <a:p>
            <a:pPr defTabSz="1219170">
              <a:lnSpc>
                <a:spcPct val="200000"/>
              </a:lnSpc>
              <a:buClr>
                <a:srgbClr val="000000"/>
              </a:buClr>
              <a:buSzPts val="1300"/>
            </a:pPr>
            <a:r>
              <a:rPr kumimoji="0" lang="ja" altLang="en-US" sz="2000" kern="0">
                <a:solidFill>
                  <a:srgbClr val="595959"/>
                </a:solidFill>
                <a:latin typeface="Lato"/>
                <a:ea typeface="Lato"/>
                <a:cs typeface="Lato"/>
                <a:sym typeface="Lato"/>
              </a:rPr>
              <a:t>・雇用契約の形式</a:t>
            </a:r>
            <a:endParaRPr kumimoji="0" sz="2000" kern="0">
              <a:solidFill>
                <a:srgbClr val="595959"/>
              </a:solidFill>
              <a:latin typeface="Lato"/>
              <a:ea typeface="Lato"/>
              <a:cs typeface="Lato"/>
              <a:sym typeface="Lato"/>
            </a:endParaRPr>
          </a:p>
          <a:p>
            <a:pPr defTabSz="1219170">
              <a:lnSpc>
                <a:spcPct val="200000"/>
              </a:lnSpc>
              <a:spcBef>
                <a:spcPts val="1600"/>
              </a:spcBef>
              <a:buClr>
                <a:srgbClr val="000000"/>
              </a:buClr>
              <a:buSzPts val="1300"/>
            </a:pPr>
            <a:r>
              <a:rPr kumimoji="0" lang="ja" altLang="en-US" sz="2000" kern="0">
                <a:solidFill>
                  <a:srgbClr val="595959"/>
                </a:solidFill>
                <a:latin typeface="Lato"/>
                <a:ea typeface="Lato"/>
                <a:cs typeface="Lato"/>
                <a:sym typeface="Lato"/>
              </a:rPr>
              <a:t>・外国人労働者の雇用制限</a:t>
            </a:r>
            <a:endParaRPr kumimoji="0" sz="2000" kern="0">
              <a:solidFill>
                <a:srgbClr val="595959"/>
              </a:solidFill>
              <a:latin typeface="Lato"/>
              <a:ea typeface="Lato"/>
              <a:cs typeface="Lato"/>
              <a:sym typeface="Lato"/>
            </a:endParaRPr>
          </a:p>
          <a:p>
            <a:pPr defTabSz="1219170">
              <a:lnSpc>
                <a:spcPct val="200000"/>
              </a:lnSpc>
              <a:spcBef>
                <a:spcPts val="1600"/>
              </a:spcBef>
              <a:buClr>
                <a:srgbClr val="000000"/>
              </a:buClr>
              <a:buSzPts val="1500"/>
            </a:pPr>
            <a:r>
              <a:rPr kumimoji="0" lang="ja" altLang="en-US" sz="2000" kern="0">
                <a:solidFill>
                  <a:srgbClr val="595959"/>
                </a:solidFill>
                <a:latin typeface="Lato"/>
                <a:ea typeface="Lato"/>
                <a:cs typeface="Lato"/>
                <a:sym typeface="Lato"/>
              </a:rPr>
              <a:t>・労働組合の役割と団体交渉権</a:t>
            </a:r>
            <a:endParaRPr kumimoji="0" sz="2000" kern="0">
              <a:solidFill>
                <a:srgbClr val="595959"/>
              </a:solidFill>
              <a:latin typeface="Lato"/>
              <a:ea typeface="Lato"/>
              <a:cs typeface="Lato"/>
              <a:sym typeface="Lato"/>
            </a:endParaRPr>
          </a:p>
          <a:p>
            <a:pPr defTabSz="1219170">
              <a:lnSpc>
                <a:spcPct val="200000"/>
              </a:lnSpc>
              <a:spcBef>
                <a:spcPts val="1600"/>
              </a:spcBef>
              <a:buClr>
                <a:srgbClr val="000000"/>
              </a:buClr>
              <a:buSzPts val="1500"/>
            </a:pPr>
            <a:r>
              <a:rPr kumimoji="0" lang="ja" altLang="en-US" sz="2000" kern="0">
                <a:solidFill>
                  <a:srgbClr val="595959"/>
                </a:solidFill>
                <a:latin typeface="Lato"/>
                <a:ea typeface="Lato"/>
                <a:cs typeface="Lato"/>
                <a:sym typeface="Lato"/>
              </a:rPr>
              <a:t>・解雇に関する規制</a:t>
            </a:r>
            <a:endParaRPr kumimoji="0" sz="2000" kern="0">
              <a:solidFill>
                <a:srgbClr val="595959"/>
              </a:solidFill>
              <a:latin typeface="Lato"/>
              <a:ea typeface="Lato"/>
              <a:cs typeface="Lato"/>
              <a:sym typeface="Lato"/>
            </a:endParaRPr>
          </a:p>
          <a:p>
            <a:pPr defTabSz="1219170">
              <a:lnSpc>
                <a:spcPct val="200000"/>
              </a:lnSpc>
              <a:spcBef>
                <a:spcPts val="1600"/>
              </a:spcBef>
              <a:buClr>
                <a:srgbClr val="000000"/>
              </a:buClr>
              <a:buSzPts val="1500"/>
            </a:pPr>
            <a:r>
              <a:rPr kumimoji="0" lang="ja" altLang="en-US" sz="2000" kern="0">
                <a:solidFill>
                  <a:srgbClr val="595959"/>
                </a:solidFill>
                <a:latin typeface="Lato"/>
                <a:ea typeface="Lato"/>
                <a:cs typeface="Lato"/>
                <a:sym typeface="Lato"/>
              </a:rPr>
              <a:t>・企業利益の労働者配分</a:t>
            </a:r>
            <a:endParaRPr kumimoji="0" sz="1733" kern="0">
              <a:solidFill>
                <a:srgbClr val="595959"/>
              </a:solidFill>
              <a:latin typeface="Lato"/>
              <a:ea typeface="Lato"/>
              <a:cs typeface="Lato"/>
              <a:sym typeface="Lato"/>
            </a:endParaRPr>
          </a:p>
        </p:txBody>
      </p:sp>
      <p:sp>
        <p:nvSpPr>
          <p:cNvPr id="139" name="Google Shape;139;p20"/>
          <p:cNvSpPr txBox="1"/>
          <p:nvPr/>
        </p:nvSpPr>
        <p:spPr>
          <a:xfrm>
            <a:off x="4766533" y="1933367"/>
            <a:ext cx="6311600" cy="9972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500"/>
            </a:pPr>
            <a:r>
              <a:rPr kumimoji="0" lang="ja" altLang="en-US" sz="2000" kern="0">
                <a:solidFill>
                  <a:srgbClr val="595959"/>
                </a:solidFill>
                <a:latin typeface="Lato"/>
                <a:ea typeface="Lato"/>
                <a:cs typeface="Lato"/>
                <a:sym typeface="Lato"/>
              </a:rPr>
              <a:t>→書面での雇用契約が義務付けられ、ない場合は労働者に有利な判断傾向</a:t>
            </a:r>
            <a:endParaRPr kumimoji="0" sz="1867" kern="0">
              <a:solidFill>
                <a:srgbClr val="595959"/>
              </a:solidFill>
              <a:latin typeface="Lato"/>
              <a:ea typeface="Lato"/>
              <a:cs typeface="Lato"/>
              <a:sym typeface="Lato"/>
            </a:endParaRPr>
          </a:p>
        </p:txBody>
      </p:sp>
      <p:sp>
        <p:nvSpPr>
          <p:cNvPr id="140" name="Google Shape;140;p20"/>
          <p:cNvSpPr txBox="1"/>
          <p:nvPr/>
        </p:nvSpPr>
        <p:spPr>
          <a:xfrm>
            <a:off x="4766533" y="2875001"/>
            <a:ext cx="6614800" cy="553957"/>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500"/>
            </a:pPr>
            <a:r>
              <a:rPr kumimoji="0" lang="ja" altLang="en-US" sz="2000" kern="0">
                <a:solidFill>
                  <a:srgbClr val="595959"/>
                </a:solidFill>
                <a:latin typeface="Lato"/>
                <a:ea typeface="Lato"/>
                <a:cs typeface="Lato"/>
                <a:sym typeface="Lato"/>
              </a:rPr>
              <a:t>→事業所全体の</a:t>
            </a:r>
            <a:r>
              <a:rPr kumimoji="0" lang="en-US" altLang="ja" sz="2000" kern="0">
                <a:solidFill>
                  <a:srgbClr val="595959"/>
                </a:solidFill>
                <a:latin typeface="Lato"/>
                <a:ea typeface="Lato"/>
                <a:cs typeface="Lato"/>
                <a:sym typeface="Lato"/>
              </a:rPr>
              <a:t>90</a:t>
            </a:r>
            <a:r>
              <a:rPr kumimoji="0" lang="ja" altLang="en-US" sz="2000" kern="0">
                <a:solidFill>
                  <a:srgbClr val="595959"/>
                </a:solidFill>
                <a:latin typeface="Lato"/>
                <a:ea typeface="Lato"/>
                <a:cs typeface="Lato"/>
                <a:sym typeface="Lato"/>
              </a:rPr>
              <a:t>％以上をメキシコ人で構成する必要</a:t>
            </a:r>
            <a:endParaRPr kumimoji="0" sz="2000" kern="0">
              <a:solidFill>
                <a:srgbClr val="595959"/>
              </a:solidFill>
              <a:latin typeface="Lato"/>
              <a:ea typeface="Lato"/>
              <a:cs typeface="Lato"/>
              <a:sym typeface="Lato"/>
            </a:endParaRPr>
          </a:p>
        </p:txBody>
      </p:sp>
      <p:sp>
        <p:nvSpPr>
          <p:cNvPr id="141" name="Google Shape;141;p20"/>
          <p:cNvSpPr txBox="1"/>
          <p:nvPr/>
        </p:nvSpPr>
        <p:spPr>
          <a:xfrm>
            <a:off x="4766533" y="3733000"/>
            <a:ext cx="6311600" cy="462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500"/>
            </a:pPr>
            <a:r>
              <a:rPr kumimoji="0" lang="ja" altLang="en-US" sz="2000" kern="0">
                <a:solidFill>
                  <a:srgbClr val="595959"/>
                </a:solidFill>
                <a:latin typeface="Lato"/>
                <a:ea typeface="Lato"/>
                <a:cs typeface="Lato"/>
                <a:sym typeface="Lato"/>
              </a:rPr>
              <a:t>→団体交渉やストライキの権利が法律で強く保護</a:t>
            </a:r>
            <a:endParaRPr kumimoji="0" sz="2000" kern="0">
              <a:solidFill>
                <a:srgbClr val="595959"/>
              </a:solidFill>
              <a:latin typeface="Lato"/>
              <a:ea typeface="Lato"/>
              <a:cs typeface="Lato"/>
              <a:sym typeface="Lato"/>
            </a:endParaRPr>
          </a:p>
        </p:txBody>
      </p:sp>
      <p:sp>
        <p:nvSpPr>
          <p:cNvPr id="142" name="Google Shape;142;p20"/>
          <p:cNvSpPr txBox="1"/>
          <p:nvPr/>
        </p:nvSpPr>
        <p:spPr>
          <a:xfrm>
            <a:off x="4766533" y="4499000"/>
            <a:ext cx="6457600" cy="766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500"/>
            </a:pPr>
            <a:r>
              <a:rPr kumimoji="0" lang="ja" altLang="en-US" sz="2000" kern="0">
                <a:solidFill>
                  <a:srgbClr val="595959"/>
                </a:solidFill>
                <a:latin typeface="Lato"/>
                <a:ea typeface="Lato"/>
                <a:cs typeface="Lato"/>
                <a:sym typeface="Lato"/>
              </a:rPr>
              <a:t>→解雇は非常に困難であり、懲戒解雇には煩雑な手続きが必要で、多くが示談</a:t>
            </a:r>
            <a:endParaRPr kumimoji="0" sz="2000" kern="0">
              <a:solidFill>
                <a:srgbClr val="595959"/>
              </a:solidFill>
              <a:latin typeface="Lato"/>
              <a:ea typeface="Lato"/>
              <a:cs typeface="Lato"/>
              <a:sym typeface="Lato"/>
            </a:endParaRPr>
          </a:p>
        </p:txBody>
      </p:sp>
      <p:sp>
        <p:nvSpPr>
          <p:cNvPr id="143" name="Google Shape;143;p20"/>
          <p:cNvSpPr txBox="1"/>
          <p:nvPr/>
        </p:nvSpPr>
        <p:spPr>
          <a:xfrm>
            <a:off x="4754733" y="5338033"/>
            <a:ext cx="6481200" cy="8268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500"/>
            </a:pPr>
            <a:r>
              <a:rPr kumimoji="0" lang="ja" altLang="en-US" sz="2000" kern="0">
                <a:solidFill>
                  <a:srgbClr val="595959"/>
                </a:solidFill>
                <a:latin typeface="Lato"/>
                <a:ea typeface="Lato"/>
                <a:cs typeface="Lato"/>
                <a:sym typeface="Lato"/>
              </a:rPr>
              <a:t>→企業は利益の一部を労働者に配分する義務がありこれは法律で定められた独自の制度</a:t>
            </a:r>
            <a:endParaRPr kumimoji="0" sz="2000" kern="0">
              <a:solidFill>
                <a:srgbClr val="595959"/>
              </a:solidFill>
              <a:latin typeface="Lato"/>
              <a:ea typeface="Lato"/>
              <a:cs typeface="Lato"/>
              <a:sym typeface="Lato"/>
            </a:endParaRPr>
          </a:p>
          <a:p>
            <a:pPr defTabSz="1219170">
              <a:buClr>
                <a:srgbClr val="000000"/>
              </a:buClr>
              <a:buSzPts val="1300"/>
            </a:pPr>
            <a:endParaRPr kumimoji="0" sz="1733" kern="0">
              <a:solidFill>
                <a:srgbClr val="595959"/>
              </a:solidFill>
              <a:latin typeface="Lato"/>
              <a:ea typeface="Lato"/>
              <a:cs typeface="Lato"/>
              <a:sym typeface="Lato"/>
            </a:endParaRPr>
          </a:p>
          <a:p>
            <a:pPr defTabSz="1219170">
              <a:buClr>
                <a:srgbClr val="000000"/>
              </a:buClr>
              <a:buSzPts val="1300"/>
            </a:pPr>
            <a:endParaRPr kumimoji="0" sz="1733" kern="0">
              <a:solidFill>
                <a:srgbClr val="595959"/>
              </a:solidFill>
              <a:latin typeface="Lato"/>
              <a:ea typeface="Lato"/>
              <a:cs typeface="Lato"/>
              <a:sym typeface="Lato"/>
            </a:endParaRPr>
          </a:p>
        </p:txBody>
      </p:sp>
      <p:sp>
        <p:nvSpPr>
          <p:cNvPr id="144" name="Google Shape;144;p20"/>
          <p:cNvSpPr/>
          <p:nvPr/>
        </p:nvSpPr>
        <p:spPr>
          <a:xfrm>
            <a:off x="753900" y="1884733"/>
            <a:ext cx="10627600" cy="42800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400"/>
            </a:pPr>
            <a:endParaRPr kumimoji="0" sz="1867" kern="0">
              <a:solidFill>
                <a:srgbClr val="00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972600" y="973000"/>
            <a:ext cx="10251600" cy="713600"/>
          </a:xfrm>
          <a:prstGeom prst="rect">
            <a:avLst/>
          </a:prstGeom>
          <a:noFill/>
          <a:ln>
            <a:noFill/>
          </a:ln>
        </p:spPr>
        <p:txBody>
          <a:bodyPr spcFirstLastPara="1" wrap="square" lIns="121900" tIns="121900" rIns="121900" bIns="121900" anchor="t" anchorCtr="0">
            <a:normAutofit fontScale="90000"/>
          </a:bodyPr>
          <a:lstStyle/>
          <a:p>
            <a:pPr>
              <a:buSzPct val="111111"/>
            </a:pPr>
            <a:r>
              <a:rPr lang="ja"/>
              <a:t>６.まとめ</a:t>
            </a:r>
            <a:endParaRPr/>
          </a:p>
        </p:txBody>
      </p:sp>
      <p:sp>
        <p:nvSpPr>
          <p:cNvPr id="150" name="Google Shape;150;p21"/>
          <p:cNvSpPr txBox="1">
            <a:spLocks noGrp="1"/>
          </p:cNvSpPr>
          <p:nvPr>
            <p:ph type="body" idx="1"/>
          </p:nvPr>
        </p:nvSpPr>
        <p:spPr>
          <a:xfrm>
            <a:off x="972600" y="1941567"/>
            <a:ext cx="10251600" cy="3845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rmAutofit/>
          </a:bodyPr>
          <a:lstStyle/>
          <a:p>
            <a:pPr indent="-440256">
              <a:lnSpc>
                <a:spcPct val="100000"/>
              </a:lnSpc>
              <a:buSzPts val="1600"/>
            </a:pPr>
            <a:r>
              <a:rPr lang="ja" altLang="en-US" sz="2133"/>
              <a:t>メキシコの労働時間が長いのは法律以上に根強く残る国民性や経済状況が大きく関わっている。</a:t>
            </a:r>
            <a:endParaRPr sz="2133"/>
          </a:p>
          <a:p>
            <a:pPr indent="0">
              <a:lnSpc>
                <a:spcPct val="100000"/>
              </a:lnSpc>
              <a:spcBef>
                <a:spcPts val="1600"/>
              </a:spcBef>
              <a:buNone/>
            </a:pPr>
            <a:endParaRPr sz="2133"/>
          </a:p>
          <a:p>
            <a:pPr indent="-440256">
              <a:lnSpc>
                <a:spcPct val="100000"/>
              </a:lnSpc>
              <a:spcBef>
                <a:spcPts val="1600"/>
              </a:spcBef>
              <a:buSzPts val="1600"/>
            </a:pPr>
            <a:r>
              <a:rPr lang="ja" altLang="en-US" sz="2133"/>
              <a:t>労働者保護の色彩が強く労使対等の原則に立ちながらも、法律解釈に疑義がある場合は労働者に有利に適用される</a:t>
            </a:r>
            <a:endParaRPr sz="2133"/>
          </a:p>
          <a:p>
            <a:pPr indent="0">
              <a:lnSpc>
                <a:spcPct val="100000"/>
              </a:lnSpc>
              <a:spcBef>
                <a:spcPts val="1600"/>
              </a:spcBef>
              <a:buNone/>
            </a:pPr>
            <a:endParaRPr sz="2133"/>
          </a:p>
          <a:p>
            <a:pPr indent="-440256">
              <a:lnSpc>
                <a:spcPct val="100000"/>
              </a:lnSpc>
              <a:spcBef>
                <a:spcPts val="1600"/>
              </a:spcBef>
              <a:buSzPts val="1600"/>
            </a:pPr>
            <a:r>
              <a:rPr lang="ja" altLang="en-US" sz="2133"/>
              <a:t>メキシコの新大統領就任に伴う連邦労働法の見直しに注目</a:t>
            </a:r>
            <a:endParaRPr sz="2133"/>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7F8E3827-78E3-A842-F33F-6BE33289E4CB}"/>
              </a:ext>
            </a:extLst>
          </p:cNvPr>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二等辺三角形 10">
            <a:extLst>
              <a:ext uri="{FF2B5EF4-FFF2-40B4-BE49-F238E27FC236}">
                <a16:creationId xmlns:a16="http://schemas.microsoft.com/office/drawing/2014/main" id="{3B27AA37-C51B-AD63-1D92-91804254206B}"/>
              </a:ext>
            </a:extLst>
          </p:cNvPr>
          <p:cNvSpPr/>
          <p:nvPr/>
        </p:nvSpPr>
        <p:spPr>
          <a:xfrm>
            <a:off x="187340" y="1272865"/>
            <a:ext cx="1798623" cy="180000"/>
          </a:xfrm>
          <a:prstGeom prst="triangle">
            <a:avLst>
              <a:gd name="adj" fmla="val 64828"/>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262626"/>
              </a:solidFill>
            </a:endParaRPr>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717494" y="6242267"/>
            <a:ext cx="352425" cy="584775"/>
          </a:xfrm>
          <a:prstGeom prst="rect">
            <a:avLst/>
          </a:prstGeom>
          <a:noFill/>
        </p:spPr>
        <p:txBody>
          <a:bodyPr wrap="square" rtlCol="0">
            <a:spAutoFit/>
          </a:bodyPr>
          <a:lstStyle/>
          <a:p>
            <a:r>
              <a:rPr kumimoji="1"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4</a:t>
            </a:r>
            <a:endParaRPr kumimoji="1" lang="ja-JP" altLang="en-US"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endParaRPr>
          </a:p>
        </p:txBody>
      </p:sp>
      <p:sp>
        <p:nvSpPr>
          <p:cNvPr id="2" name="テキスト ボックス 1">
            <a:extLst>
              <a:ext uri="{FF2B5EF4-FFF2-40B4-BE49-F238E27FC236}">
                <a16:creationId xmlns:a16="http://schemas.microsoft.com/office/drawing/2014/main" id="{7AEE6831-62B4-46DA-AC57-3F2C30E362CE}"/>
              </a:ext>
            </a:extLst>
          </p:cNvPr>
          <p:cNvSpPr txBox="1"/>
          <p:nvPr/>
        </p:nvSpPr>
        <p:spPr>
          <a:xfrm>
            <a:off x="735330" y="169545"/>
            <a:ext cx="10721339" cy="523220"/>
          </a:xfrm>
          <a:prstGeom prst="rect">
            <a:avLst/>
          </a:prstGeom>
          <a:noFill/>
        </p:spPr>
        <p:txBody>
          <a:bodyPr wrap="square" spcCol="324000" rtlCol="0">
            <a:spAutoFit/>
          </a:bodyPr>
          <a:lstStyle/>
          <a:p>
            <a:pPr algn="ct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諸外国</a:t>
            </a:r>
            <a:r>
              <a:rPr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と比較した場合の日本はどうか？</a:t>
            </a:r>
            <a:endPar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graphicFrame>
        <p:nvGraphicFramePr>
          <p:cNvPr id="4" name="表 3">
            <a:extLst>
              <a:ext uri="{FF2B5EF4-FFF2-40B4-BE49-F238E27FC236}">
                <a16:creationId xmlns:a16="http://schemas.microsoft.com/office/drawing/2014/main" id="{D1FF0097-10C2-5728-2574-FDF5CA6F7FC9}"/>
              </a:ext>
            </a:extLst>
          </p:cNvPr>
          <p:cNvGraphicFramePr>
            <a:graphicFrameLocks noGrp="1"/>
          </p:cNvGraphicFramePr>
          <p:nvPr>
            <p:extLst>
              <p:ext uri="{D42A27DB-BD31-4B8C-83A1-F6EECF244321}">
                <p14:modId xmlns:p14="http://schemas.microsoft.com/office/powerpoint/2010/main" val="3812845298"/>
              </p:ext>
            </p:extLst>
          </p:nvPr>
        </p:nvGraphicFramePr>
        <p:xfrm>
          <a:off x="187340" y="1270484"/>
          <a:ext cx="5908659" cy="5125400"/>
        </p:xfrm>
        <a:graphic>
          <a:graphicData uri="http://schemas.openxmlformats.org/drawingml/2006/table">
            <a:tbl>
              <a:tblPr/>
              <a:tblGrid>
                <a:gridCol w="1155323">
                  <a:extLst>
                    <a:ext uri="{9D8B030D-6E8A-4147-A177-3AD203B41FA5}">
                      <a16:colId xmlns:a16="http://schemas.microsoft.com/office/drawing/2014/main" val="1145419395"/>
                    </a:ext>
                  </a:extLst>
                </a:gridCol>
                <a:gridCol w="594167">
                  <a:extLst>
                    <a:ext uri="{9D8B030D-6E8A-4147-A177-3AD203B41FA5}">
                      <a16:colId xmlns:a16="http://schemas.microsoft.com/office/drawing/2014/main" val="2775845370"/>
                    </a:ext>
                  </a:extLst>
                </a:gridCol>
                <a:gridCol w="594167">
                  <a:extLst>
                    <a:ext uri="{9D8B030D-6E8A-4147-A177-3AD203B41FA5}">
                      <a16:colId xmlns:a16="http://schemas.microsoft.com/office/drawing/2014/main" val="1753880327"/>
                    </a:ext>
                  </a:extLst>
                </a:gridCol>
                <a:gridCol w="594167">
                  <a:extLst>
                    <a:ext uri="{9D8B030D-6E8A-4147-A177-3AD203B41FA5}">
                      <a16:colId xmlns:a16="http://schemas.microsoft.com/office/drawing/2014/main" val="578130154"/>
                    </a:ext>
                  </a:extLst>
                </a:gridCol>
                <a:gridCol w="594167">
                  <a:extLst>
                    <a:ext uri="{9D8B030D-6E8A-4147-A177-3AD203B41FA5}">
                      <a16:colId xmlns:a16="http://schemas.microsoft.com/office/drawing/2014/main" val="293990850"/>
                    </a:ext>
                  </a:extLst>
                </a:gridCol>
                <a:gridCol w="594167">
                  <a:extLst>
                    <a:ext uri="{9D8B030D-6E8A-4147-A177-3AD203B41FA5}">
                      <a16:colId xmlns:a16="http://schemas.microsoft.com/office/drawing/2014/main" val="2138873388"/>
                    </a:ext>
                  </a:extLst>
                </a:gridCol>
                <a:gridCol w="594167">
                  <a:extLst>
                    <a:ext uri="{9D8B030D-6E8A-4147-A177-3AD203B41FA5}">
                      <a16:colId xmlns:a16="http://schemas.microsoft.com/office/drawing/2014/main" val="1045537642"/>
                    </a:ext>
                  </a:extLst>
                </a:gridCol>
                <a:gridCol w="594167">
                  <a:extLst>
                    <a:ext uri="{9D8B030D-6E8A-4147-A177-3AD203B41FA5}">
                      <a16:colId xmlns:a16="http://schemas.microsoft.com/office/drawing/2014/main" val="905136293"/>
                    </a:ext>
                  </a:extLst>
                </a:gridCol>
                <a:gridCol w="594167">
                  <a:extLst>
                    <a:ext uri="{9D8B030D-6E8A-4147-A177-3AD203B41FA5}">
                      <a16:colId xmlns:a16="http://schemas.microsoft.com/office/drawing/2014/main" val="646522061"/>
                    </a:ext>
                  </a:extLst>
                </a:gridCol>
              </a:tblGrid>
              <a:tr h="183050">
                <a:tc>
                  <a:txBody>
                    <a:bodyPr/>
                    <a:lstStyle/>
                    <a:p>
                      <a:pPr algn="ctr" fontAlgn="ctr"/>
                      <a:endPar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fontAlgn="ctr"/>
                      <a:r>
                        <a:rPr lang="en-US" altLang="ja-JP" sz="700" b="1" i="0" u="none" strike="noStrike" dirty="0">
                          <a:solidFill>
                            <a:srgbClr val="FFFFFF"/>
                          </a:solidFill>
                          <a:effectLst/>
                          <a:latin typeface="游ゴシック" panose="020B0400000000000000" pitchFamily="50" charset="-128"/>
                          <a:ea typeface="游ゴシック" panose="020B0400000000000000" pitchFamily="50" charset="-128"/>
                        </a:rPr>
                        <a:t>2010</a:t>
                      </a:r>
                    </a:p>
                  </a:txBody>
                  <a:tcPr marL="5756" marR="5756" marT="5756" marB="0" anchor="ctr">
                    <a:lnL w="6350" cap="flat" cmpd="sng" algn="ctr">
                      <a:no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FFFFFF"/>
                          </a:solidFill>
                          <a:effectLst/>
                          <a:latin typeface="游ゴシック" panose="020B0400000000000000" pitchFamily="50" charset="-128"/>
                          <a:ea typeface="游ゴシック" panose="020B0400000000000000" pitchFamily="50" charset="-128"/>
                        </a:rPr>
                        <a:t>2015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FFFFFF"/>
                          </a:solidFill>
                          <a:effectLst/>
                          <a:latin typeface="游ゴシック" panose="020B0400000000000000" pitchFamily="50" charset="-128"/>
                          <a:ea typeface="游ゴシック" panose="020B0400000000000000" pitchFamily="50" charset="-128"/>
                        </a:rPr>
                        <a:t>2017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FFFFFF"/>
                          </a:solidFill>
                          <a:effectLst/>
                          <a:latin typeface="游ゴシック" panose="020B0400000000000000" pitchFamily="50" charset="-128"/>
                          <a:ea typeface="游ゴシック" panose="020B0400000000000000" pitchFamily="50" charset="-128"/>
                        </a:rPr>
                        <a:t>2018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FFFFFF"/>
                          </a:solidFill>
                          <a:effectLst/>
                          <a:latin typeface="游ゴシック" panose="020B0400000000000000" pitchFamily="50" charset="-128"/>
                          <a:ea typeface="游ゴシック" panose="020B0400000000000000" pitchFamily="50" charset="-128"/>
                        </a:rPr>
                        <a:t>2019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FFFFFF"/>
                          </a:solidFill>
                          <a:effectLst/>
                          <a:latin typeface="游ゴシック" panose="020B0400000000000000" pitchFamily="50" charset="-128"/>
                          <a:ea typeface="游ゴシック" panose="020B0400000000000000" pitchFamily="50" charset="-128"/>
                        </a:rPr>
                        <a:t>2020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FFFFFF"/>
                          </a:solidFill>
                          <a:effectLst/>
                          <a:latin typeface="游ゴシック" panose="020B0400000000000000" pitchFamily="50" charset="-128"/>
                          <a:ea typeface="游ゴシック" panose="020B0400000000000000" pitchFamily="50" charset="-128"/>
                        </a:rPr>
                        <a:t>2021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FFFFFF"/>
                          </a:solidFill>
                          <a:effectLst/>
                          <a:latin typeface="游ゴシック" panose="020B0400000000000000" pitchFamily="50" charset="-128"/>
                          <a:ea typeface="游ゴシック" panose="020B0400000000000000" pitchFamily="50" charset="-128"/>
                        </a:rPr>
                        <a:t>2022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extLst>
                  <a:ext uri="{0D108BD9-81ED-4DB2-BD59-A6C34878D82A}">
                    <a16:rowId xmlns:a16="http://schemas.microsoft.com/office/drawing/2014/main" val="1577022590"/>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日本</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23.1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20.8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20.6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19.0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18.3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15.0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15.1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15.3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50183854"/>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アメリカ</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13.5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14.0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13.8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13.9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13.8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12.5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12.8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12.5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20444161"/>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カナダ</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11.0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10.5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9.2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099679767"/>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イギリス</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11.6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12.3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11.7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11.5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11.4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963408697"/>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ドイツ</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11.7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9.6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7.7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5.7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5.8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5.3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944543561"/>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フランス</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11.8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8.5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8.8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514810627"/>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イタリア</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11.1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9.8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10.2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7.8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8.8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440336486"/>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オランダ</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8.4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7.8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6.7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5.8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5.6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214956159"/>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ベルギー</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11.3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11.6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8.6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7.0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7.9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7.7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62390552"/>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デンマーク</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7.5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6.9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6.6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6.3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7.2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6.3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532277007"/>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スウェーデン</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7.3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6.8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6.6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6.5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5.7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5.8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5.8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465022130"/>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フィンランド</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8.1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8.1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7.3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6.9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6.5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044465522"/>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ノルウェー</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5.7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5.9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5.2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5.1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5.0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4.7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4.8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5.5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947148249"/>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スイス</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15.9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13.6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13.1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13.1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12.5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9.4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063490902"/>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スペイン</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8.3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8.0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7.2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5.9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6.6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6.8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826904464"/>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ポルトガル</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10.0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7.4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7.8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7.5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274166994"/>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ロシア</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3.0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B7DC7"/>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3.0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B7DC7"/>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B7DC7"/>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B7DC7"/>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B7DC7"/>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1.9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B7DC7"/>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B7DC7"/>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1.8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B7DC7"/>
                    </a:solidFill>
                  </a:tcPr>
                </a:tc>
                <a:extLst>
                  <a:ext uri="{0D108BD9-81ED-4DB2-BD59-A6C34878D82A}">
                    <a16:rowId xmlns:a16="http://schemas.microsoft.com/office/drawing/2014/main" val="1086893537"/>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香港</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37.7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F25940"/>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30.0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rPr>
                        <a:t>ー</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700" b="1" i="0" u="none" strike="noStrike" dirty="0">
                          <a:solidFill>
                            <a:srgbClr val="262626"/>
                          </a:solidFill>
                          <a:effectLst/>
                          <a:latin typeface="游ゴシック" panose="020B0400000000000000" pitchFamily="50" charset="-128"/>
                          <a:ea typeface="+mn-ea"/>
                        </a:rPr>
                        <a:t>ー</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331232768"/>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韓国</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37.0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31.3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F25940"/>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28.3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24.6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22.4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19.0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17.9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16.6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4125908390"/>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マレーシア</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29.5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21.5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16.0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186856676"/>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タイ</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37.6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29.3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21.5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20.2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18.7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15.7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15.8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17.2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623194384"/>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インドネシア</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27.5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23.9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25.0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23.4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23.4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22.4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21.5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21.9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310583607"/>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フィリピン</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22.3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21.0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21.3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21.7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20.9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16.2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17.9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959577592"/>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オーストラリア</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15.2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14.2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13.8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13.1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13.0</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11.8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3237998"/>
                  </a:ext>
                </a:extLst>
              </a:tr>
              <a:tr h="183050">
                <a:tc>
                  <a:txBody>
                    <a:bodyPr/>
                    <a:lstStyle/>
                    <a:p>
                      <a:pPr algn="ctr" fontAlgn="ctr"/>
                      <a:r>
                        <a:rPr lang="ja-JP" altLang="en-US" sz="700" b="1" i="0" u="none" strike="noStrike">
                          <a:solidFill>
                            <a:srgbClr val="FFFFFF"/>
                          </a:solidFill>
                          <a:effectLst/>
                          <a:latin typeface="游ゴシック" panose="020B0400000000000000" pitchFamily="50" charset="-128"/>
                          <a:ea typeface="游ゴシック" panose="020B0400000000000000" pitchFamily="50" charset="-128"/>
                        </a:rPr>
                        <a:t>ニュージーランド</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14.8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13.8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14.9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14.9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14.9</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4119600051"/>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メキシコ</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28.7</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28.6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28.6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F25940"/>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28.8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F25940"/>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28.2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F25940"/>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25.1</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F25940"/>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27.4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F25940"/>
                    </a:solidFill>
                  </a:tcPr>
                </a:tc>
                <a:tc>
                  <a:txBody>
                    <a:bodyPr/>
                    <a:lstStyle/>
                    <a:p>
                      <a:pPr algn="ctr" fontAlgn="ctr"/>
                      <a:r>
                        <a:rPr lang="en-US" altLang="ja-JP" sz="700" b="1" i="0" u="none" strike="noStrike" dirty="0">
                          <a:solidFill>
                            <a:schemeClr val="bg1"/>
                          </a:solidFill>
                          <a:effectLst/>
                          <a:latin typeface="游ゴシック" panose="020B0400000000000000" pitchFamily="50" charset="-128"/>
                          <a:ea typeface="游ゴシック" panose="020B0400000000000000" pitchFamily="50" charset="-128"/>
                        </a:rPr>
                        <a:t>27.6</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F25940"/>
                    </a:solidFill>
                  </a:tcPr>
                </a:tc>
                <a:extLst>
                  <a:ext uri="{0D108BD9-81ED-4DB2-BD59-A6C34878D82A}">
                    <a16:rowId xmlns:a16="http://schemas.microsoft.com/office/drawing/2014/main" val="2922074135"/>
                  </a:ext>
                </a:extLst>
              </a:tr>
              <a:tr h="183050">
                <a:tc>
                  <a:txBody>
                    <a:bodyPr/>
                    <a:lstStyle/>
                    <a:p>
                      <a:pPr algn="ctr" fontAlgn="ctr"/>
                      <a:r>
                        <a:rPr lang="ja-JP" altLang="en-US" sz="700" b="1" i="0" u="none" strike="noStrike" dirty="0">
                          <a:solidFill>
                            <a:srgbClr val="FFFFFF"/>
                          </a:solidFill>
                          <a:effectLst/>
                          <a:latin typeface="游ゴシック" panose="020B0400000000000000" pitchFamily="50" charset="-128"/>
                          <a:ea typeface="游ゴシック" panose="020B0400000000000000" pitchFamily="50" charset="-128"/>
                        </a:rPr>
                        <a:t>ブラジル</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fontAlgn="ctr"/>
                      <a:r>
                        <a:rPr lang="ja-JP" altLang="en-US" sz="700" b="1" i="0" u="none" strike="noStrike" dirty="0">
                          <a:solidFill>
                            <a:srgbClr val="262626"/>
                          </a:solidFill>
                          <a:effectLst/>
                          <a:latin typeface="游ゴシック" panose="020B0400000000000000" pitchFamily="50" charset="-128"/>
                          <a:ea typeface="+mn-ea"/>
                        </a:rPr>
                        <a:t>ー</a:t>
                      </a:r>
                      <a:endParaRPr lang="ja-JP" altLang="en-US" sz="700" b="1" i="0" u="none" strike="noStrike" dirty="0">
                        <a:solidFill>
                          <a:srgbClr val="262626"/>
                        </a:solidFill>
                        <a:effectLst/>
                        <a:latin typeface="游ゴシック" panose="020B0400000000000000" pitchFamily="50" charset="-128"/>
                        <a:ea typeface="游ゴシック" panose="020B0400000000000000" pitchFamily="50" charset="-128"/>
                      </a:endParaRP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10.3</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9.8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10.2</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9.4</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a:solidFill>
                            <a:srgbClr val="262626"/>
                          </a:solidFill>
                          <a:effectLst/>
                          <a:latin typeface="游ゴシック" panose="020B0400000000000000" pitchFamily="50" charset="-128"/>
                          <a:ea typeface="游ゴシック" panose="020B0400000000000000" pitchFamily="50" charset="-128"/>
                        </a:rPr>
                        <a:t>10.5</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ctr"/>
                      <a:r>
                        <a:rPr lang="en-US" altLang="ja-JP" sz="700" b="1" i="0" u="none" strike="noStrike" dirty="0">
                          <a:solidFill>
                            <a:srgbClr val="262626"/>
                          </a:solidFill>
                          <a:effectLst/>
                          <a:latin typeface="游ゴシック" panose="020B0400000000000000" pitchFamily="50" charset="-128"/>
                          <a:ea typeface="游ゴシック" panose="020B0400000000000000" pitchFamily="50" charset="-128"/>
                        </a:rPr>
                        <a:t>10.8</a:t>
                      </a:r>
                    </a:p>
                  </a:txBody>
                  <a:tcPr marL="5756" marR="5756" marT="5756" marB="0" anchor="ctr">
                    <a:lnL w="6350" cap="flat" cmpd="sng" algn="ctr">
                      <a:solidFill>
                        <a:srgbClr val="595757"/>
                      </a:solidFill>
                      <a:prstDash val="solid"/>
                      <a:round/>
                      <a:headEnd type="none" w="med" len="med"/>
                      <a:tailEnd type="none" w="med" len="med"/>
                    </a:lnL>
                    <a:lnR w="6350" cap="flat" cmpd="sng" algn="ctr">
                      <a:solidFill>
                        <a:srgbClr val="595757"/>
                      </a:solidFill>
                      <a:prstDash val="solid"/>
                      <a:round/>
                      <a:headEnd type="none" w="med" len="med"/>
                      <a:tailEnd type="none" w="med" len="med"/>
                    </a:lnR>
                    <a:lnT w="6350" cap="flat" cmpd="sng" algn="ctr">
                      <a:solidFill>
                        <a:srgbClr val="595757"/>
                      </a:solidFill>
                      <a:prstDash val="solid"/>
                      <a:round/>
                      <a:headEnd type="none" w="med" len="med"/>
                      <a:tailEnd type="none" w="med" len="med"/>
                    </a:lnT>
                    <a:lnB w="6350" cap="flat" cmpd="sng" algn="ctr">
                      <a:solidFill>
                        <a:srgbClr val="595757"/>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500688693"/>
                  </a:ext>
                </a:extLst>
              </a:tr>
            </a:tbl>
          </a:graphicData>
        </a:graphic>
      </p:graphicFrame>
      <p:sp>
        <p:nvSpPr>
          <p:cNvPr id="12" name="テキスト ボックス 11">
            <a:extLst>
              <a:ext uri="{FF2B5EF4-FFF2-40B4-BE49-F238E27FC236}">
                <a16:creationId xmlns:a16="http://schemas.microsoft.com/office/drawing/2014/main" id="{B16F4F4E-BFFE-DA31-4D9B-CA29567E9514}"/>
              </a:ext>
            </a:extLst>
          </p:cNvPr>
          <p:cNvSpPr txBox="1"/>
          <p:nvPr/>
        </p:nvSpPr>
        <p:spPr>
          <a:xfrm>
            <a:off x="-139298" y="6490076"/>
            <a:ext cx="6561933" cy="261610"/>
          </a:xfrm>
          <a:prstGeom prst="rect">
            <a:avLst/>
          </a:prstGeom>
          <a:noFill/>
        </p:spPr>
        <p:txBody>
          <a:bodyPr wrap="square" spcCol="324000" rtlCol="0">
            <a:spAutoFit/>
          </a:bodyPr>
          <a:lstStyle/>
          <a:p>
            <a:pPr algn="ctr"/>
            <a:r>
              <a:rPr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出典：労働政策研究・研修機構（</a:t>
            </a:r>
            <a:r>
              <a:rPr lang="en-US" altLang="ja-JP"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JILPT</a:t>
            </a:r>
            <a:r>
              <a:rPr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）「データブック国際労働比較</a:t>
            </a:r>
            <a:r>
              <a:rPr lang="en-US" altLang="ja-JP"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2024</a:t>
            </a:r>
            <a:r>
              <a:rPr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」を参考に作成</a:t>
            </a:r>
            <a:endParaRPr kumimoji="1" lang="ja-JP" altLang="en-US" sz="11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20" name="テキスト ボックス 19">
            <a:extLst>
              <a:ext uri="{FF2B5EF4-FFF2-40B4-BE49-F238E27FC236}">
                <a16:creationId xmlns:a16="http://schemas.microsoft.com/office/drawing/2014/main" id="{7A92433C-951A-5518-C26A-2316F90F5670}"/>
              </a:ext>
            </a:extLst>
          </p:cNvPr>
          <p:cNvSpPr txBox="1"/>
          <p:nvPr/>
        </p:nvSpPr>
        <p:spPr>
          <a:xfrm>
            <a:off x="6426947" y="1270484"/>
            <a:ext cx="5642972" cy="738664"/>
          </a:xfrm>
          <a:prstGeom prst="rect">
            <a:avLst/>
          </a:prstGeom>
          <a:noFill/>
        </p:spPr>
        <p:txBody>
          <a:bodyPr wrap="square" spcCol="324000" rtlCol="0">
            <a:spAutoFit/>
          </a:bodyPr>
          <a:lstStyle/>
          <a:p>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前頁で引用したデータブック国際労働比較</a:t>
            </a:r>
            <a:r>
              <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2024</a:t>
            </a:r>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においては週</a:t>
            </a:r>
            <a:r>
              <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60</a:t>
            </a:r>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時間以上を対象としていたのに対し、左表の調査データは週</a:t>
            </a:r>
            <a:r>
              <a:rPr lang="en-US" altLang="ja-JP"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49</a:t>
            </a:r>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時間以上を対象としている点に注意</a:t>
            </a:r>
            <a:endParaRPr kumimoji="1"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21" name="テキスト ボックス 20">
            <a:extLst>
              <a:ext uri="{FF2B5EF4-FFF2-40B4-BE49-F238E27FC236}">
                <a16:creationId xmlns:a16="http://schemas.microsoft.com/office/drawing/2014/main" id="{688E120F-A675-1DF0-4ECD-F51F7571D8D9}"/>
              </a:ext>
            </a:extLst>
          </p:cNvPr>
          <p:cNvSpPr txBox="1"/>
          <p:nvPr/>
        </p:nvSpPr>
        <p:spPr>
          <a:xfrm>
            <a:off x="359357" y="915611"/>
            <a:ext cx="5564622" cy="307777"/>
          </a:xfrm>
          <a:prstGeom prst="rect">
            <a:avLst/>
          </a:prstGeom>
          <a:noFill/>
        </p:spPr>
        <p:txBody>
          <a:bodyPr wrap="square" spcCol="324000" rtlCol="0">
            <a:spAutoFit/>
          </a:bodyPr>
          <a:lstStyle/>
          <a:p>
            <a:pPr algn="ctr"/>
            <a:r>
              <a:rPr kumimoji="1" lang="ja-JP" altLang="en-US" sz="1400" b="1" dirty="0">
                <a:ln w="12700">
                  <a:noFill/>
                  <a:prstDash val="solid"/>
                </a:ln>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長時間労働の割合（就業者）</a:t>
            </a:r>
          </a:p>
        </p:txBody>
      </p:sp>
      <p:sp>
        <p:nvSpPr>
          <p:cNvPr id="7" name="二等辺三角形 6">
            <a:extLst>
              <a:ext uri="{FF2B5EF4-FFF2-40B4-BE49-F238E27FC236}">
                <a16:creationId xmlns:a16="http://schemas.microsoft.com/office/drawing/2014/main" id="{AF3CDED6-EA5B-FF7B-A931-6872EF8902EC}"/>
              </a:ext>
            </a:extLst>
          </p:cNvPr>
          <p:cNvSpPr/>
          <p:nvPr/>
        </p:nvSpPr>
        <p:spPr>
          <a:xfrm>
            <a:off x="6230535" y="2485065"/>
            <a:ext cx="1463748" cy="352591"/>
          </a:xfrm>
          <a:prstGeom prst="triangle">
            <a:avLst>
              <a:gd name="adj" fmla="val 57610"/>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262626"/>
              </a:solidFill>
            </a:endParaRPr>
          </a:p>
        </p:txBody>
      </p:sp>
      <p:graphicFrame>
        <p:nvGraphicFramePr>
          <p:cNvPr id="5" name="表 4">
            <a:extLst>
              <a:ext uri="{FF2B5EF4-FFF2-40B4-BE49-F238E27FC236}">
                <a16:creationId xmlns:a16="http://schemas.microsoft.com/office/drawing/2014/main" id="{B8B63112-D5AF-3517-D1BD-59D3097FA0B8}"/>
              </a:ext>
            </a:extLst>
          </p:cNvPr>
          <p:cNvGraphicFramePr>
            <a:graphicFrameLocks noGrp="1"/>
          </p:cNvGraphicFramePr>
          <p:nvPr>
            <p:extLst>
              <p:ext uri="{D42A27DB-BD31-4B8C-83A1-F6EECF244321}">
                <p14:modId xmlns:p14="http://schemas.microsoft.com/office/powerpoint/2010/main" val="1017040375"/>
              </p:ext>
            </p:extLst>
          </p:nvPr>
        </p:nvGraphicFramePr>
        <p:xfrm>
          <a:off x="6235297" y="2486055"/>
          <a:ext cx="5834619" cy="3195897"/>
        </p:xfrm>
        <a:graphic>
          <a:graphicData uri="http://schemas.openxmlformats.org/drawingml/2006/table">
            <a:tbl>
              <a:tblPr/>
              <a:tblGrid>
                <a:gridCol w="833517">
                  <a:extLst>
                    <a:ext uri="{9D8B030D-6E8A-4147-A177-3AD203B41FA5}">
                      <a16:colId xmlns:a16="http://schemas.microsoft.com/office/drawing/2014/main" val="3748308723"/>
                    </a:ext>
                  </a:extLst>
                </a:gridCol>
                <a:gridCol w="833517">
                  <a:extLst>
                    <a:ext uri="{9D8B030D-6E8A-4147-A177-3AD203B41FA5}">
                      <a16:colId xmlns:a16="http://schemas.microsoft.com/office/drawing/2014/main" val="905411891"/>
                    </a:ext>
                  </a:extLst>
                </a:gridCol>
                <a:gridCol w="833517">
                  <a:extLst>
                    <a:ext uri="{9D8B030D-6E8A-4147-A177-3AD203B41FA5}">
                      <a16:colId xmlns:a16="http://schemas.microsoft.com/office/drawing/2014/main" val="1171740325"/>
                    </a:ext>
                  </a:extLst>
                </a:gridCol>
                <a:gridCol w="833517">
                  <a:extLst>
                    <a:ext uri="{9D8B030D-6E8A-4147-A177-3AD203B41FA5}">
                      <a16:colId xmlns:a16="http://schemas.microsoft.com/office/drawing/2014/main" val="2741193038"/>
                    </a:ext>
                  </a:extLst>
                </a:gridCol>
                <a:gridCol w="833517">
                  <a:extLst>
                    <a:ext uri="{9D8B030D-6E8A-4147-A177-3AD203B41FA5}">
                      <a16:colId xmlns:a16="http://schemas.microsoft.com/office/drawing/2014/main" val="1963255757"/>
                    </a:ext>
                  </a:extLst>
                </a:gridCol>
                <a:gridCol w="833517">
                  <a:extLst>
                    <a:ext uri="{9D8B030D-6E8A-4147-A177-3AD203B41FA5}">
                      <a16:colId xmlns:a16="http://schemas.microsoft.com/office/drawing/2014/main" val="2042021198"/>
                    </a:ext>
                  </a:extLst>
                </a:gridCol>
                <a:gridCol w="833517">
                  <a:extLst>
                    <a:ext uri="{9D8B030D-6E8A-4147-A177-3AD203B41FA5}">
                      <a16:colId xmlns:a16="http://schemas.microsoft.com/office/drawing/2014/main" val="4277005468"/>
                    </a:ext>
                  </a:extLst>
                </a:gridCol>
              </a:tblGrid>
              <a:tr h="342433">
                <a:tc>
                  <a:txBody>
                    <a:bodyPr/>
                    <a:lstStyle/>
                    <a:p>
                      <a:pPr algn="ctr"/>
                      <a:endParaRPr lang="ja-JP" altLang="en-US" sz="1000" b="1" dirty="0">
                        <a:solidFill>
                          <a:schemeClr val="bg1"/>
                        </a:solidFill>
                      </a:endParaRPr>
                    </a:p>
                  </a:txBody>
                  <a:tcPr marL="48919" marR="48919" marT="24459" marB="244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ja-JP" sz="1000" b="1" dirty="0">
                          <a:solidFill>
                            <a:schemeClr val="bg1"/>
                          </a:solidFill>
                        </a:rPr>
                        <a:t>1</a:t>
                      </a:r>
                      <a:r>
                        <a:rPr lang="ja-JP" altLang="en-US" sz="1000" b="1" dirty="0">
                          <a:solidFill>
                            <a:schemeClr val="bg1"/>
                          </a:solidFill>
                        </a:rPr>
                        <a:t>位</a:t>
                      </a:r>
                    </a:p>
                  </a:txBody>
                  <a:tcPr marL="48919" marR="48919" marT="24459" marB="24459" anchor="ctr">
                    <a:lnL w="12700" cap="flat" cmpd="sng" algn="ctr">
                      <a:no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pPr algn="ctr"/>
                      <a:r>
                        <a:rPr lang="en-US" altLang="ja-JP" sz="1000" b="1" dirty="0">
                          <a:solidFill>
                            <a:schemeClr val="bg1"/>
                          </a:solidFill>
                        </a:rPr>
                        <a:t>2</a:t>
                      </a:r>
                      <a:r>
                        <a:rPr lang="ja-JP" altLang="en-US" sz="1000" b="1" dirty="0">
                          <a:solidFill>
                            <a:schemeClr val="bg1"/>
                          </a:solidFill>
                        </a:rPr>
                        <a:t>位</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pPr algn="ctr"/>
                      <a:r>
                        <a:rPr lang="en-US" altLang="ja-JP" sz="1000" b="1" dirty="0">
                          <a:solidFill>
                            <a:schemeClr val="bg1"/>
                          </a:solidFill>
                        </a:rPr>
                        <a:t>3</a:t>
                      </a:r>
                      <a:r>
                        <a:rPr lang="ja-JP" altLang="en-US" sz="1000" b="1" dirty="0">
                          <a:solidFill>
                            <a:schemeClr val="bg1"/>
                          </a:solidFill>
                        </a:rPr>
                        <a:t>位</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pPr algn="ctr"/>
                      <a:r>
                        <a:rPr lang="en-US" altLang="ja-JP" sz="1000" b="1" dirty="0">
                          <a:solidFill>
                            <a:schemeClr val="bg1"/>
                          </a:solidFill>
                        </a:rPr>
                        <a:t>4</a:t>
                      </a:r>
                      <a:r>
                        <a:rPr lang="ja-JP" altLang="en-US" sz="1000" b="1" dirty="0">
                          <a:solidFill>
                            <a:schemeClr val="bg1"/>
                          </a:solidFill>
                        </a:rPr>
                        <a:t>位</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pPr algn="ctr"/>
                      <a:r>
                        <a:rPr lang="en-US" altLang="ja-JP" sz="1000" b="1" dirty="0">
                          <a:solidFill>
                            <a:schemeClr val="bg1"/>
                          </a:solidFill>
                        </a:rPr>
                        <a:t>5</a:t>
                      </a:r>
                      <a:r>
                        <a:rPr lang="ja-JP" altLang="en-US" sz="1000" b="1" dirty="0">
                          <a:solidFill>
                            <a:schemeClr val="bg1"/>
                          </a:solidFill>
                        </a:rPr>
                        <a:t>位</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pPr algn="ctr"/>
                      <a:r>
                        <a:rPr lang="ja-JP" altLang="en-US" sz="1000" b="1" dirty="0">
                          <a:solidFill>
                            <a:schemeClr val="bg1"/>
                          </a:solidFill>
                        </a:rPr>
                        <a:t>日本</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extLst>
                  <a:ext uri="{0D108BD9-81ED-4DB2-BD59-A6C34878D82A}">
                    <a16:rowId xmlns:a16="http://schemas.microsoft.com/office/drawing/2014/main" val="868779675"/>
                  </a:ext>
                </a:extLst>
              </a:tr>
              <a:tr h="356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a:solidFill>
                            <a:schemeClr val="bg1"/>
                          </a:solidFill>
                        </a:rPr>
                        <a:t>2010</a:t>
                      </a:r>
                      <a:r>
                        <a:rPr lang="ja-JP" altLang="en-US" sz="1000" b="1" dirty="0">
                          <a:solidFill>
                            <a:schemeClr val="bg1"/>
                          </a:solidFill>
                        </a:rPr>
                        <a:t>年</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r>
                        <a:rPr lang="ja-JP" altLang="en-US" sz="900" b="1" dirty="0">
                          <a:solidFill>
                            <a:srgbClr val="262626"/>
                          </a:solidFill>
                        </a:rPr>
                        <a:t>香港 </a:t>
                      </a:r>
                      <a:endParaRPr lang="en-US" altLang="ja-JP" sz="900" b="1" dirty="0">
                        <a:solidFill>
                          <a:srgbClr val="262626"/>
                        </a:solidFill>
                      </a:endParaRPr>
                    </a:p>
                    <a:p>
                      <a:r>
                        <a:rPr lang="en-US" altLang="ja-JP" sz="900" b="1" dirty="0">
                          <a:solidFill>
                            <a:srgbClr val="262626"/>
                          </a:solidFill>
                        </a:rPr>
                        <a:t>(37.7%)</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タイ </a:t>
                      </a:r>
                      <a:endParaRPr lang="en-US" altLang="ja-JP" sz="900" b="1" dirty="0">
                        <a:solidFill>
                          <a:srgbClr val="262626"/>
                        </a:solidFill>
                      </a:endParaRPr>
                    </a:p>
                    <a:p>
                      <a:r>
                        <a:rPr lang="en-US" altLang="ja-JP" sz="900" b="1" dirty="0">
                          <a:solidFill>
                            <a:srgbClr val="262626"/>
                          </a:solidFill>
                        </a:rPr>
                        <a:t>(37.6%)</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韓国 </a:t>
                      </a:r>
                      <a:endParaRPr lang="en-US" altLang="ja-JP" sz="900" b="1" dirty="0">
                        <a:solidFill>
                          <a:srgbClr val="262626"/>
                        </a:solidFill>
                      </a:endParaRPr>
                    </a:p>
                    <a:p>
                      <a:r>
                        <a:rPr lang="en-US" altLang="ja-JP" sz="900" b="1" dirty="0">
                          <a:solidFill>
                            <a:srgbClr val="262626"/>
                          </a:solidFill>
                        </a:rPr>
                        <a:t>(37.0%)</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マレーシア </a:t>
                      </a:r>
                      <a:r>
                        <a:rPr lang="en-US" altLang="ja-JP" sz="900" b="1" dirty="0">
                          <a:solidFill>
                            <a:srgbClr val="262626"/>
                          </a:solidFill>
                        </a:rPr>
                        <a:t>(29.5%)</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メキシコ </a:t>
                      </a:r>
                      <a:r>
                        <a:rPr lang="en-US" altLang="ja-JP" sz="900" b="1" dirty="0">
                          <a:solidFill>
                            <a:srgbClr val="262626"/>
                          </a:solidFill>
                        </a:rPr>
                        <a:t>(28.7%)</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en-US" altLang="ja-JP" sz="900" b="1" dirty="0">
                          <a:solidFill>
                            <a:srgbClr val="262626"/>
                          </a:solidFill>
                        </a:rPr>
                        <a:t>6</a:t>
                      </a:r>
                      <a:r>
                        <a:rPr lang="ja-JP" altLang="en-US" sz="900" b="1" dirty="0">
                          <a:solidFill>
                            <a:srgbClr val="262626"/>
                          </a:solidFill>
                        </a:rPr>
                        <a:t>位 </a:t>
                      </a:r>
                      <a:r>
                        <a:rPr lang="en-US" altLang="ja-JP" sz="900" b="1" dirty="0">
                          <a:solidFill>
                            <a:srgbClr val="262626"/>
                          </a:solidFill>
                        </a:rPr>
                        <a:t>(23.1%)</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extLst>
                  <a:ext uri="{0D108BD9-81ED-4DB2-BD59-A6C34878D82A}">
                    <a16:rowId xmlns:a16="http://schemas.microsoft.com/office/drawing/2014/main" val="4094681372"/>
                  </a:ext>
                </a:extLst>
              </a:tr>
              <a:tr h="356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a:solidFill>
                            <a:schemeClr val="bg1"/>
                          </a:solidFill>
                        </a:rPr>
                        <a:t>2015</a:t>
                      </a:r>
                      <a:r>
                        <a:rPr lang="ja-JP" altLang="en-US" sz="1000" b="1" dirty="0">
                          <a:solidFill>
                            <a:schemeClr val="bg1"/>
                          </a:solidFill>
                        </a:rPr>
                        <a:t>年</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r>
                        <a:rPr lang="ja-JP" altLang="en-US" sz="900" b="1" dirty="0">
                          <a:solidFill>
                            <a:srgbClr val="262626"/>
                          </a:solidFill>
                        </a:rPr>
                        <a:t>韓国 </a:t>
                      </a:r>
                      <a:endParaRPr lang="en-US" altLang="ja-JP" sz="900" b="1" dirty="0">
                        <a:solidFill>
                          <a:srgbClr val="262626"/>
                        </a:solidFill>
                      </a:endParaRPr>
                    </a:p>
                    <a:p>
                      <a:r>
                        <a:rPr lang="en-US" altLang="ja-JP" sz="900" b="1" dirty="0">
                          <a:solidFill>
                            <a:srgbClr val="262626"/>
                          </a:solidFill>
                        </a:rPr>
                        <a:t>(31.3%)</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香港 </a:t>
                      </a:r>
                      <a:endParaRPr lang="en-US" altLang="ja-JP" sz="900" b="1" dirty="0">
                        <a:solidFill>
                          <a:srgbClr val="262626"/>
                        </a:solidFill>
                      </a:endParaRPr>
                    </a:p>
                    <a:p>
                      <a:r>
                        <a:rPr lang="en-US" altLang="ja-JP" sz="900" b="1" dirty="0">
                          <a:solidFill>
                            <a:srgbClr val="262626"/>
                          </a:solidFill>
                        </a:rPr>
                        <a:t>(30.0%)</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タイ </a:t>
                      </a:r>
                      <a:endParaRPr lang="en-US" altLang="ja-JP" sz="900" b="1" dirty="0">
                        <a:solidFill>
                          <a:srgbClr val="262626"/>
                        </a:solidFill>
                      </a:endParaRPr>
                    </a:p>
                    <a:p>
                      <a:r>
                        <a:rPr lang="en-US" altLang="ja-JP" sz="900" b="1" dirty="0">
                          <a:solidFill>
                            <a:srgbClr val="262626"/>
                          </a:solidFill>
                        </a:rPr>
                        <a:t>(29.3%)</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メキシコ </a:t>
                      </a:r>
                      <a:r>
                        <a:rPr lang="en-US" altLang="ja-JP" sz="900" b="1" dirty="0">
                          <a:solidFill>
                            <a:srgbClr val="262626"/>
                          </a:solidFill>
                        </a:rPr>
                        <a:t>(28.6%)</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a:solidFill>
                            <a:srgbClr val="262626"/>
                          </a:solidFill>
                        </a:rPr>
                        <a:t>インドネシア </a:t>
                      </a:r>
                      <a:r>
                        <a:rPr lang="en-US" altLang="ja-JP" sz="900" b="1">
                          <a:solidFill>
                            <a:srgbClr val="262626"/>
                          </a:solidFill>
                        </a:rPr>
                        <a:t>(23.9%)</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en-US" altLang="ja-JP" sz="900" b="1">
                          <a:solidFill>
                            <a:srgbClr val="262626"/>
                          </a:solidFill>
                        </a:rPr>
                        <a:t>6</a:t>
                      </a:r>
                      <a:r>
                        <a:rPr lang="ja-JP" altLang="en-US" sz="900" b="1">
                          <a:solidFill>
                            <a:srgbClr val="262626"/>
                          </a:solidFill>
                        </a:rPr>
                        <a:t>位 </a:t>
                      </a:r>
                      <a:r>
                        <a:rPr lang="en-US" altLang="ja-JP" sz="900" b="1">
                          <a:solidFill>
                            <a:srgbClr val="262626"/>
                          </a:solidFill>
                        </a:rPr>
                        <a:t>(20.8%)</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extLst>
                  <a:ext uri="{0D108BD9-81ED-4DB2-BD59-A6C34878D82A}">
                    <a16:rowId xmlns:a16="http://schemas.microsoft.com/office/drawing/2014/main" val="102403433"/>
                  </a:ext>
                </a:extLst>
              </a:tr>
              <a:tr h="356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a:solidFill>
                            <a:schemeClr val="bg1"/>
                          </a:solidFill>
                        </a:rPr>
                        <a:t>2017</a:t>
                      </a:r>
                      <a:r>
                        <a:rPr lang="ja-JP" altLang="en-US" sz="1000" b="1" dirty="0">
                          <a:solidFill>
                            <a:schemeClr val="bg1"/>
                          </a:solidFill>
                        </a:rPr>
                        <a:t>年</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r>
                        <a:rPr lang="ja-JP" altLang="en-US" sz="900" b="1" dirty="0">
                          <a:solidFill>
                            <a:srgbClr val="262626"/>
                          </a:solidFill>
                        </a:rPr>
                        <a:t>メキシコ </a:t>
                      </a:r>
                      <a:r>
                        <a:rPr lang="en-US" altLang="ja-JP" sz="900" b="1" dirty="0">
                          <a:solidFill>
                            <a:srgbClr val="262626"/>
                          </a:solidFill>
                        </a:rPr>
                        <a:t>(28.6%)</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韓国 </a:t>
                      </a:r>
                      <a:endParaRPr lang="en-US" altLang="ja-JP" sz="900" b="1" dirty="0">
                        <a:solidFill>
                          <a:srgbClr val="262626"/>
                        </a:solidFill>
                      </a:endParaRPr>
                    </a:p>
                    <a:p>
                      <a:r>
                        <a:rPr lang="en-US" altLang="ja-JP" sz="900" b="1" dirty="0">
                          <a:solidFill>
                            <a:srgbClr val="262626"/>
                          </a:solidFill>
                        </a:rPr>
                        <a:t>(28.3%)</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インドネシア </a:t>
                      </a:r>
                      <a:r>
                        <a:rPr lang="en-US" altLang="ja-JP" sz="900" b="1" dirty="0">
                          <a:solidFill>
                            <a:srgbClr val="262626"/>
                          </a:solidFill>
                        </a:rPr>
                        <a:t>(25.0%)</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タイ</a:t>
                      </a:r>
                      <a:endParaRPr lang="en-US" altLang="ja-JP" sz="900" b="1" dirty="0">
                        <a:solidFill>
                          <a:srgbClr val="262626"/>
                        </a:solidFill>
                      </a:endParaRPr>
                    </a:p>
                    <a:p>
                      <a:r>
                        <a:rPr lang="ja-JP" altLang="en-US" sz="900" b="1" dirty="0">
                          <a:solidFill>
                            <a:srgbClr val="262626"/>
                          </a:solidFill>
                        </a:rPr>
                        <a:t> </a:t>
                      </a:r>
                      <a:r>
                        <a:rPr lang="en-US" altLang="ja-JP" sz="900" b="1" dirty="0">
                          <a:solidFill>
                            <a:srgbClr val="262626"/>
                          </a:solidFill>
                        </a:rPr>
                        <a:t>(21.5%)</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a:solidFill>
                            <a:srgbClr val="262626"/>
                          </a:solidFill>
                        </a:rPr>
                        <a:t>フィリピン </a:t>
                      </a:r>
                      <a:r>
                        <a:rPr lang="en-US" altLang="ja-JP" sz="900" b="1">
                          <a:solidFill>
                            <a:srgbClr val="262626"/>
                          </a:solidFill>
                        </a:rPr>
                        <a:t>(21.3%)</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en-US" altLang="ja-JP" sz="900" b="1">
                          <a:solidFill>
                            <a:srgbClr val="262626"/>
                          </a:solidFill>
                        </a:rPr>
                        <a:t>6</a:t>
                      </a:r>
                      <a:r>
                        <a:rPr lang="ja-JP" altLang="en-US" sz="900" b="1">
                          <a:solidFill>
                            <a:srgbClr val="262626"/>
                          </a:solidFill>
                        </a:rPr>
                        <a:t>位 </a:t>
                      </a:r>
                      <a:r>
                        <a:rPr lang="en-US" altLang="ja-JP" sz="900" b="1">
                          <a:solidFill>
                            <a:srgbClr val="262626"/>
                          </a:solidFill>
                        </a:rPr>
                        <a:t>(20.6%)</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extLst>
                  <a:ext uri="{0D108BD9-81ED-4DB2-BD59-A6C34878D82A}">
                    <a16:rowId xmlns:a16="http://schemas.microsoft.com/office/drawing/2014/main" val="2466755726"/>
                  </a:ext>
                </a:extLst>
              </a:tr>
              <a:tr h="356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a:solidFill>
                            <a:schemeClr val="bg1"/>
                          </a:solidFill>
                        </a:rPr>
                        <a:t>2018</a:t>
                      </a:r>
                      <a:r>
                        <a:rPr lang="ja-JP" altLang="en-US" sz="1000" b="1" dirty="0">
                          <a:solidFill>
                            <a:schemeClr val="bg1"/>
                          </a:solidFill>
                        </a:rPr>
                        <a:t>年</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r>
                        <a:rPr lang="ja-JP" altLang="en-US" sz="900" b="1">
                          <a:solidFill>
                            <a:srgbClr val="262626"/>
                          </a:solidFill>
                        </a:rPr>
                        <a:t>メキシコ </a:t>
                      </a:r>
                      <a:r>
                        <a:rPr lang="en-US" altLang="ja-JP" sz="900" b="1">
                          <a:solidFill>
                            <a:srgbClr val="262626"/>
                          </a:solidFill>
                        </a:rPr>
                        <a:t>(28.8%)</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韓国 </a:t>
                      </a:r>
                      <a:endParaRPr lang="en-US" altLang="ja-JP" sz="900" b="1" dirty="0">
                        <a:solidFill>
                          <a:srgbClr val="262626"/>
                        </a:solidFill>
                      </a:endParaRPr>
                    </a:p>
                    <a:p>
                      <a:r>
                        <a:rPr lang="en-US" altLang="ja-JP" sz="900" b="1" dirty="0">
                          <a:solidFill>
                            <a:srgbClr val="262626"/>
                          </a:solidFill>
                        </a:rPr>
                        <a:t>(24.6%)</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インドネシア </a:t>
                      </a:r>
                      <a:r>
                        <a:rPr lang="en-US" altLang="ja-JP" sz="900" b="1" dirty="0">
                          <a:solidFill>
                            <a:srgbClr val="262626"/>
                          </a:solidFill>
                        </a:rPr>
                        <a:t>(23.4%)</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a:solidFill>
                            <a:srgbClr val="262626"/>
                          </a:solidFill>
                        </a:rPr>
                        <a:t>フィリピン </a:t>
                      </a:r>
                      <a:r>
                        <a:rPr lang="en-US" altLang="ja-JP" sz="900" b="1">
                          <a:solidFill>
                            <a:srgbClr val="262626"/>
                          </a:solidFill>
                        </a:rPr>
                        <a:t>(21.7%)</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タイ </a:t>
                      </a:r>
                      <a:endParaRPr lang="en-US" altLang="ja-JP" sz="900" b="1" dirty="0">
                        <a:solidFill>
                          <a:srgbClr val="262626"/>
                        </a:solidFill>
                      </a:endParaRPr>
                    </a:p>
                    <a:p>
                      <a:r>
                        <a:rPr lang="en-US" altLang="ja-JP" sz="900" b="1" dirty="0">
                          <a:solidFill>
                            <a:srgbClr val="262626"/>
                          </a:solidFill>
                        </a:rPr>
                        <a:t>(20.2%)</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en-US" altLang="ja-JP" sz="900" b="1">
                          <a:solidFill>
                            <a:srgbClr val="262626"/>
                          </a:solidFill>
                        </a:rPr>
                        <a:t>6</a:t>
                      </a:r>
                      <a:r>
                        <a:rPr lang="ja-JP" altLang="en-US" sz="900" b="1">
                          <a:solidFill>
                            <a:srgbClr val="262626"/>
                          </a:solidFill>
                        </a:rPr>
                        <a:t>位 </a:t>
                      </a:r>
                      <a:r>
                        <a:rPr lang="en-US" altLang="ja-JP" sz="900" b="1">
                          <a:solidFill>
                            <a:srgbClr val="262626"/>
                          </a:solidFill>
                        </a:rPr>
                        <a:t>(19.0%)</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extLst>
                  <a:ext uri="{0D108BD9-81ED-4DB2-BD59-A6C34878D82A}">
                    <a16:rowId xmlns:a16="http://schemas.microsoft.com/office/drawing/2014/main" val="2457233140"/>
                  </a:ext>
                </a:extLst>
              </a:tr>
              <a:tr h="356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a:solidFill>
                            <a:schemeClr val="bg1"/>
                          </a:solidFill>
                        </a:rPr>
                        <a:t>2019</a:t>
                      </a:r>
                      <a:r>
                        <a:rPr lang="ja-JP" altLang="en-US" sz="1000" b="1" dirty="0">
                          <a:solidFill>
                            <a:schemeClr val="bg1"/>
                          </a:solidFill>
                        </a:rPr>
                        <a:t>年</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r>
                        <a:rPr lang="ja-JP" altLang="en-US" sz="900" b="1">
                          <a:solidFill>
                            <a:srgbClr val="262626"/>
                          </a:solidFill>
                        </a:rPr>
                        <a:t>メキシコ </a:t>
                      </a:r>
                      <a:r>
                        <a:rPr lang="en-US" altLang="ja-JP" sz="900" b="1">
                          <a:solidFill>
                            <a:srgbClr val="262626"/>
                          </a:solidFill>
                        </a:rPr>
                        <a:t>(28.2%)</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a:solidFill>
                            <a:srgbClr val="262626"/>
                          </a:solidFill>
                        </a:rPr>
                        <a:t>インドネシア </a:t>
                      </a:r>
                      <a:r>
                        <a:rPr lang="en-US" altLang="ja-JP" sz="900" b="1">
                          <a:solidFill>
                            <a:srgbClr val="262626"/>
                          </a:solidFill>
                        </a:rPr>
                        <a:t>(23.4%)</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韓国 </a:t>
                      </a:r>
                      <a:endParaRPr lang="en-US" altLang="ja-JP" sz="900" b="1" dirty="0">
                        <a:solidFill>
                          <a:srgbClr val="262626"/>
                        </a:solidFill>
                      </a:endParaRPr>
                    </a:p>
                    <a:p>
                      <a:r>
                        <a:rPr lang="en-US" altLang="ja-JP" sz="900" b="1" dirty="0">
                          <a:solidFill>
                            <a:srgbClr val="262626"/>
                          </a:solidFill>
                        </a:rPr>
                        <a:t>(22.4%)</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フィリピン </a:t>
                      </a:r>
                      <a:r>
                        <a:rPr lang="en-US" altLang="ja-JP" sz="900" b="1" dirty="0">
                          <a:solidFill>
                            <a:srgbClr val="262626"/>
                          </a:solidFill>
                        </a:rPr>
                        <a:t>(20.9%)</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タイ </a:t>
                      </a:r>
                      <a:endParaRPr lang="en-US" altLang="ja-JP" sz="900" b="1" dirty="0">
                        <a:solidFill>
                          <a:srgbClr val="262626"/>
                        </a:solidFill>
                      </a:endParaRPr>
                    </a:p>
                    <a:p>
                      <a:r>
                        <a:rPr lang="en-US" altLang="ja-JP" sz="900" b="1" dirty="0">
                          <a:solidFill>
                            <a:srgbClr val="262626"/>
                          </a:solidFill>
                        </a:rPr>
                        <a:t>(18.7%)</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en-US" altLang="ja-JP" sz="900" b="1">
                          <a:solidFill>
                            <a:srgbClr val="262626"/>
                          </a:solidFill>
                        </a:rPr>
                        <a:t>6</a:t>
                      </a:r>
                      <a:r>
                        <a:rPr lang="ja-JP" altLang="en-US" sz="900" b="1">
                          <a:solidFill>
                            <a:srgbClr val="262626"/>
                          </a:solidFill>
                        </a:rPr>
                        <a:t>位 </a:t>
                      </a:r>
                      <a:r>
                        <a:rPr lang="en-US" altLang="ja-JP" sz="900" b="1">
                          <a:solidFill>
                            <a:srgbClr val="262626"/>
                          </a:solidFill>
                        </a:rPr>
                        <a:t>(18.3%)</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extLst>
                  <a:ext uri="{0D108BD9-81ED-4DB2-BD59-A6C34878D82A}">
                    <a16:rowId xmlns:a16="http://schemas.microsoft.com/office/drawing/2014/main" val="1546215502"/>
                  </a:ext>
                </a:extLst>
              </a:tr>
              <a:tr h="356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a:solidFill>
                            <a:schemeClr val="bg1"/>
                          </a:solidFill>
                        </a:rPr>
                        <a:t>2020</a:t>
                      </a:r>
                      <a:r>
                        <a:rPr lang="ja-JP" altLang="en-US" sz="1000" b="1" dirty="0">
                          <a:solidFill>
                            <a:schemeClr val="bg1"/>
                          </a:solidFill>
                        </a:rPr>
                        <a:t>年</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r>
                        <a:rPr lang="ja-JP" altLang="en-US" sz="900" b="1">
                          <a:solidFill>
                            <a:srgbClr val="262626"/>
                          </a:solidFill>
                        </a:rPr>
                        <a:t>メキシコ </a:t>
                      </a:r>
                      <a:r>
                        <a:rPr lang="en-US" altLang="ja-JP" sz="900" b="1">
                          <a:solidFill>
                            <a:srgbClr val="262626"/>
                          </a:solidFill>
                        </a:rPr>
                        <a:t>(25.1%)</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a:solidFill>
                            <a:srgbClr val="262626"/>
                          </a:solidFill>
                        </a:rPr>
                        <a:t>インドネシア </a:t>
                      </a:r>
                      <a:r>
                        <a:rPr lang="en-US" altLang="ja-JP" sz="900" b="1">
                          <a:solidFill>
                            <a:srgbClr val="262626"/>
                          </a:solidFill>
                        </a:rPr>
                        <a:t>(22.4%)</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韓国</a:t>
                      </a:r>
                      <a:endParaRPr lang="en-US" altLang="ja-JP" sz="900" b="1" dirty="0">
                        <a:solidFill>
                          <a:srgbClr val="262626"/>
                        </a:solidFill>
                      </a:endParaRPr>
                    </a:p>
                    <a:p>
                      <a:r>
                        <a:rPr lang="ja-JP" altLang="en-US" sz="900" b="1" dirty="0">
                          <a:solidFill>
                            <a:srgbClr val="262626"/>
                          </a:solidFill>
                        </a:rPr>
                        <a:t> </a:t>
                      </a:r>
                      <a:r>
                        <a:rPr lang="en-US" altLang="ja-JP" sz="900" b="1" dirty="0">
                          <a:solidFill>
                            <a:srgbClr val="262626"/>
                          </a:solidFill>
                        </a:rPr>
                        <a:t>(19.0%)</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フィリピン </a:t>
                      </a:r>
                      <a:r>
                        <a:rPr lang="en-US" altLang="ja-JP" sz="900" b="1" dirty="0">
                          <a:solidFill>
                            <a:srgbClr val="262626"/>
                          </a:solidFill>
                        </a:rPr>
                        <a:t>(16.2%)</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タイ </a:t>
                      </a:r>
                      <a:endParaRPr lang="en-US" altLang="ja-JP" sz="900" b="1" dirty="0">
                        <a:solidFill>
                          <a:srgbClr val="262626"/>
                        </a:solidFill>
                      </a:endParaRPr>
                    </a:p>
                    <a:p>
                      <a:r>
                        <a:rPr lang="en-US" altLang="ja-JP" sz="900" b="1" dirty="0">
                          <a:solidFill>
                            <a:srgbClr val="262626"/>
                          </a:solidFill>
                        </a:rPr>
                        <a:t>(15.7%)</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en-US" altLang="ja-JP" sz="900" b="1">
                          <a:solidFill>
                            <a:srgbClr val="262626"/>
                          </a:solidFill>
                        </a:rPr>
                        <a:t>6</a:t>
                      </a:r>
                      <a:r>
                        <a:rPr lang="ja-JP" altLang="en-US" sz="900" b="1">
                          <a:solidFill>
                            <a:srgbClr val="262626"/>
                          </a:solidFill>
                        </a:rPr>
                        <a:t>位 </a:t>
                      </a:r>
                      <a:r>
                        <a:rPr lang="en-US" altLang="ja-JP" sz="900" b="1">
                          <a:solidFill>
                            <a:srgbClr val="262626"/>
                          </a:solidFill>
                        </a:rPr>
                        <a:t>(15.0%)</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extLst>
                  <a:ext uri="{0D108BD9-81ED-4DB2-BD59-A6C34878D82A}">
                    <a16:rowId xmlns:a16="http://schemas.microsoft.com/office/drawing/2014/main" val="812118524"/>
                  </a:ext>
                </a:extLst>
              </a:tr>
              <a:tr h="356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a:solidFill>
                            <a:schemeClr val="bg1"/>
                          </a:solidFill>
                        </a:rPr>
                        <a:t>2021</a:t>
                      </a:r>
                      <a:r>
                        <a:rPr lang="ja-JP" altLang="en-US" sz="1000" b="1" dirty="0">
                          <a:solidFill>
                            <a:schemeClr val="bg1"/>
                          </a:solidFill>
                        </a:rPr>
                        <a:t>年</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r>
                        <a:rPr lang="ja-JP" altLang="en-US" sz="900" b="1">
                          <a:solidFill>
                            <a:srgbClr val="262626"/>
                          </a:solidFill>
                        </a:rPr>
                        <a:t>メキシコ </a:t>
                      </a:r>
                      <a:r>
                        <a:rPr lang="en-US" altLang="ja-JP" sz="900" b="1">
                          <a:solidFill>
                            <a:srgbClr val="262626"/>
                          </a:solidFill>
                        </a:rPr>
                        <a:t>(27.4%)</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a:solidFill>
                            <a:srgbClr val="262626"/>
                          </a:solidFill>
                        </a:rPr>
                        <a:t>インドネシア </a:t>
                      </a:r>
                      <a:r>
                        <a:rPr lang="en-US" altLang="ja-JP" sz="900" b="1">
                          <a:solidFill>
                            <a:srgbClr val="262626"/>
                          </a:solidFill>
                        </a:rPr>
                        <a:t>(21.5%)</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韓国 </a:t>
                      </a:r>
                      <a:endParaRPr lang="en-US" altLang="ja-JP" sz="900" b="1" dirty="0">
                        <a:solidFill>
                          <a:srgbClr val="262626"/>
                        </a:solidFill>
                      </a:endParaRPr>
                    </a:p>
                    <a:p>
                      <a:r>
                        <a:rPr lang="en-US" altLang="ja-JP" sz="900" b="1" dirty="0">
                          <a:solidFill>
                            <a:srgbClr val="262626"/>
                          </a:solidFill>
                        </a:rPr>
                        <a:t>(17.9%)</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フィリピン </a:t>
                      </a:r>
                      <a:r>
                        <a:rPr lang="en-US" altLang="ja-JP" sz="900" b="1" dirty="0">
                          <a:solidFill>
                            <a:srgbClr val="262626"/>
                          </a:solidFill>
                        </a:rPr>
                        <a:t>(17.9%)</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タイ </a:t>
                      </a:r>
                      <a:endParaRPr lang="en-US" altLang="ja-JP" sz="900" b="1" dirty="0">
                        <a:solidFill>
                          <a:srgbClr val="262626"/>
                        </a:solidFill>
                      </a:endParaRPr>
                    </a:p>
                    <a:p>
                      <a:r>
                        <a:rPr lang="en-US" altLang="ja-JP" sz="900" b="1" dirty="0">
                          <a:solidFill>
                            <a:srgbClr val="262626"/>
                          </a:solidFill>
                        </a:rPr>
                        <a:t>(15.8%)</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en-US" altLang="ja-JP" sz="900" b="1" dirty="0">
                          <a:solidFill>
                            <a:srgbClr val="262626"/>
                          </a:solidFill>
                        </a:rPr>
                        <a:t>6</a:t>
                      </a:r>
                      <a:r>
                        <a:rPr lang="ja-JP" altLang="en-US" sz="900" b="1" dirty="0">
                          <a:solidFill>
                            <a:srgbClr val="262626"/>
                          </a:solidFill>
                        </a:rPr>
                        <a:t>位 </a:t>
                      </a:r>
                      <a:r>
                        <a:rPr lang="en-US" altLang="ja-JP" sz="900" b="1" dirty="0">
                          <a:solidFill>
                            <a:srgbClr val="262626"/>
                          </a:solidFill>
                        </a:rPr>
                        <a:t>(15.1%)</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extLst>
                  <a:ext uri="{0D108BD9-81ED-4DB2-BD59-A6C34878D82A}">
                    <a16:rowId xmlns:a16="http://schemas.microsoft.com/office/drawing/2014/main" val="3205142466"/>
                  </a:ext>
                </a:extLst>
              </a:tr>
              <a:tr h="356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a:solidFill>
                            <a:schemeClr val="bg1"/>
                          </a:solidFill>
                        </a:rPr>
                        <a:t>2022</a:t>
                      </a:r>
                      <a:r>
                        <a:rPr lang="ja-JP" altLang="en-US" sz="1000" b="1" dirty="0">
                          <a:solidFill>
                            <a:schemeClr val="bg1"/>
                          </a:solidFill>
                        </a:rPr>
                        <a:t>年</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262626"/>
                    </a:solidFill>
                  </a:tcPr>
                </a:tc>
                <a:tc>
                  <a:txBody>
                    <a:bodyPr/>
                    <a:lstStyle/>
                    <a:p>
                      <a:r>
                        <a:rPr lang="ja-JP" altLang="en-US" sz="900" b="1">
                          <a:solidFill>
                            <a:srgbClr val="262626"/>
                          </a:solidFill>
                        </a:rPr>
                        <a:t>メキシコ </a:t>
                      </a:r>
                      <a:r>
                        <a:rPr lang="en-US" altLang="ja-JP" sz="900" b="1">
                          <a:solidFill>
                            <a:srgbClr val="262626"/>
                          </a:solidFill>
                        </a:rPr>
                        <a:t>(27.6%)</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a:solidFill>
                            <a:srgbClr val="262626"/>
                          </a:solidFill>
                        </a:rPr>
                        <a:t>インドネシア </a:t>
                      </a:r>
                      <a:r>
                        <a:rPr lang="en-US" altLang="ja-JP" sz="900" b="1">
                          <a:solidFill>
                            <a:srgbClr val="262626"/>
                          </a:solidFill>
                        </a:rPr>
                        <a:t>(21.9%)</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タイ</a:t>
                      </a:r>
                      <a:endParaRPr lang="en-US" altLang="ja-JP" sz="900" b="1" dirty="0">
                        <a:solidFill>
                          <a:srgbClr val="262626"/>
                        </a:solidFill>
                      </a:endParaRPr>
                    </a:p>
                    <a:p>
                      <a:r>
                        <a:rPr lang="ja-JP" altLang="en-US" sz="900" b="1" dirty="0">
                          <a:solidFill>
                            <a:srgbClr val="262626"/>
                          </a:solidFill>
                        </a:rPr>
                        <a:t> </a:t>
                      </a:r>
                      <a:r>
                        <a:rPr lang="en-US" altLang="ja-JP" sz="900" b="1" dirty="0">
                          <a:solidFill>
                            <a:srgbClr val="262626"/>
                          </a:solidFill>
                        </a:rPr>
                        <a:t>(17.2%)</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韓国 </a:t>
                      </a:r>
                      <a:endParaRPr lang="en-US" altLang="ja-JP" sz="900" b="1" dirty="0">
                        <a:solidFill>
                          <a:srgbClr val="262626"/>
                        </a:solidFill>
                      </a:endParaRPr>
                    </a:p>
                    <a:p>
                      <a:r>
                        <a:rPr lang="en-US" altLang="ja-JP" sz="900" b="1" dirty="0">
                          <a:solidFill>
                            <a:srgbClr val="262626"/>
                          </a:solidFill>
                        </a:rPr>
                        <a:t>(16.6%)</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ja-JP" altLang="en-US" sz="900" b="1" dirty="0">
                          <a:solidFill>
                            <a:srgbClr val="262626"/>
                          </a:solidFill>
                        </a:rPr>
                        <a:t>日本 </a:t>
                      </a:r>
                      <a:endParaRPr lang="en-US" altLang="ja-JP" sz="900" b="1" dirty="0">
                        <a:solidFill>
                          <a:srgbClr val="262626"/>
                        </a:solidFill>
                      </a:endParaRPr>
                    </a:p>
                    <a:p>
                      <a:r>
                        <a:rPr lang="en-US" altLang="ja-JP" sz="900" b="1" dirty="0">
                          <a:solidFill>
                            <a:srgbClr val="262626"/>
                          </a:solidFill>
                        </a:rPr>
                        <a:t>(15.3%)</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tc>
                  <a:txBody>
                    <a:bodyPr/>
                    <a:lstStyle/>
                    <a:p>
                      <a:r>
                        <a:rPr lang="en-US" altLang="ja-JP" sz="900" b="1" dirty="0">
                          <a:solidFill>
                            <a:srgbClr val="262626"/>
                          </a:solidFill>
                        </a:rPr>
                        <a:t>5</a:t>
                      </a:r>
                      <a:r>
                        <a:rPr lang="ja-JP" altLang="en-US" sz="900" b="1" dirty="0">
                          <a:solidFill>
                            <a:srgbClr val="262626"/>
                          </a:solidFill>
                        </a:rPr>
                        <a:t>位 </a:t>
                      </a:r>
                      <a:r>
                        <a:rPr lang="en-US" altLang="ja-JP" sz="900" b="1" dirty="0">
                          <a:solidFill>
                            <a:srgbClr val="262626"/>
                          </a:solidFill>
                        </a:rPr>
                        <a:t>(15.3%)</a:t>
                      </a:r>
                    </a:p>
                  </a:txBody>
                  <a:tcPr marL="48919" marR="48919" marT="24459" marB="24459" anchor="ctr">
                    <a:lnL w="12700" cap="flat" cmpd="sng" algn="ctr">
                      <a:solidFill>
                        <a:srgbClr val="595757"/>
                      </a:solidFill>
                      <a:prstDash val="solid"/>
                      <a:round/>
                      <a:headEnd type="none" w="med" len="med"/>
                      <a:tailEnd type="none" w="med" len="med"/>
                    </a:lnL>
                    <a:lnR w="12700" cap="flat" cmpd="sng" algn="ctr">
                      <a:solidFill>
                        <a:srgbClr val="595757"/>
                      </a:solidFill>
                      <a:prstDash val="solid"/>
                      <a:round/>
                      <a:headEnd type="none" w="med" len="med"/>
                      <a:tailEnd type="none" w="med" len="med"/>
                    </a:lnR>
                    <a:lnT w="12700" cap="flat" cmpd="sng" algn="ctr">
                      <a:solidFill>
                        <a:srgbClr val="595757"/>
                      </a:solidFill>
                      <a:prstDash val="solid"/>
                      <a:round/>
                      <a:headEnd type="none" w="med" len="med"/>
                      <a:tailEnd type="none" w="med" len="med"/>
                    </a:lnT>
                    <a:lnB w="12700" cap="flat" cmpd="sng" algn="ctr">
                      <a:solidFill>
                        <a:srgbClr val="595757"/>
                      </a:solidFill>
                      <a:prstDash val="solid"/>
                      <a:round/>
                      <a:headEnd type="none" w="med" len="med"/>
                      <a:tailEnd type="none" w="med" len="med"/>
                    </a:lnB>
                    <a:solidFill>
                      <a:srgbClr val="D9D9D9"/>
                    </a:solidFill>
                  </a:tcPr>
                </a:tc>
                <a:extLst>
                  <a:ext uri="{0D108BD9-81ED-4DB2-BD59-A6C34878D82A}">
                    <a16:rowId xmlns:a16="http://schemas.microsoft.com/office/drawing/2014/main" val="792690540"/>
                  </a:ext>
                </a:extLst>
              </a:tr>
            </a:tbl>
          </a:graphicData>
        </a:graphic>
      </p:graphicFrame>
      <p:sp>
        <p:nvSpPr>
          <p:cNvPr id="14" name="テキスト ボックス 13">
            <a:extLst>
              <a:ext uri="{FF2B5EF4-FFF2-40B4-BE49-F238E27FC236}">
                <a16:creationId xmlns:a16="http://schemas.microsoft.com/office/drawing/2014/main" id="{0C1F7DF6-F40B-7F7E-C06E-E61A094A7FB1}"/>
              </a:ext>
            </a:extLst>
          </p:cNvPr>
          <p:cNvSpPr txBox="1"/>
          <p:nvPr/>
        </p:nvSpPr>
        <p:spPr>
          <a:xfrm>
            <a:off x="6369582" y="5831157"/>
            <a:ext cx="5642972" cy="307777"/>
          </a:xfrm>
          <a:prstGeom prst="rect">
            <a:avLst/>
          </a:prstGeom>
          <a:noFill/>
        </p:spPr>
        <p:txBody>
          <a:bodyPr wrap="square" spcCol="324000" rtlCol="0">
            <a:spAutoFit/>
          </a:bodyPr>
          <a:lstStyle/>
          <a:p>
            <a:r>
              <a:rPr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 日本よりも長時間労働の割合が大きくなっている国はいくつかある</a:t>
            </a:r>
            <a:endParaRPr kumimoji="1" lang="ja-JP" altLang="en-US" sz="1400" b="1" dirty="0">
              <a:ln w="12700">
                <a:noFill/>
                <a:prstDash val="solid"/>
              </a:ln>
              <a:solidFill>
                <a:sysClr val="windowText" lastClr="000000"/>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p:txBody>
      </p:sp>
      <p:sp>
        <p:nvSpPr>
          <p:cNvPr id="16" name="テキスト ボックス 15">
            <a:extLst>
              <a:ext uri="{FF2B5EF4-FFF2-40B4-BE49-F238E27FC236}">
                <a16:creationId xmlns:a16="http://schemas.microsoft.com/office/drawing/2014/main" id="{1C2BB10C-7623-019B-B24F-1DB16212CBDC}"/>
              </a:ext>
            </a:extLst>
          </p:cNvPr>
          <p:cNvSpPr txBox="1"/>
          <p:nvPr/>
        </p:nvSpPr>
        <p:spPr>
          <a:xfrm>
            <a:off x="6331120" y="2155606"/>
            <a:ext cx="5642972" cy="307777"/>
          </a:xfrm>
          <a:prstGeom prst="rect">
            <a:avLst/>
          </a:prstGeom>
          <a:noFill/>
        </p:spPr>
        <p:txBody>
          <a:bodyPr wrap="square" spcCol="324000" rtlCol="0">
            <a:spAutoFit/>
          </a:bodyPr>
          <a:lstStyle/>
          <a:p>
            <a:pPr algn="ctr"/>
            <a:r>
              <a:rPr kumimoji="1" lang="ja-JP" altLang="en-US" sz="1400" b="1" dirty="0">
                <a:ln w="12700">
                  <a:noFill/>
                  <a:prstDash val="solid"/>
                </a:ln>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各調査年における長時間労働者割合の</a:t>
            </a:r>
            <a:r>
              <a:rPr kumimoji="1" lang="en-US" altLang="ja-JP" sz="1400" b="1" dirty="0">
                <a:ln w="12700">
                  <a:noFill/>
                  <a:prstDash val="solid"/>
                </a:ln>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TOP5</a:t>
            </a:r>
            <a:r>
              <a:rPr kumimoji="1" lang="ja-JP" altLang="en-US" sz="1400" b="1" dirty="0">
                <a:ln w="12700">
                  <a:noFill/>
                  <a:prstDash val="solid"/>
                </a:ln>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と日本の順位</a:t>
            </a:r>
          </a:p>
        </p:txBody>
      </p:sp>
    </p:spTree>
    <p:extLst>
      <p:ext uri="{BB962C8B-B14F-4D97-AF65-F5344CB8AC3E}">
        <p14:creationId xmlns:p14="http://schemas.microsoft.com/office/powerpoint/2010/main" val="525246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7F8E3827-78E3-A842-F33F-6BE33289E4CB}"/>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717494" y="6242267"/>
            <a:ext cx="352425" cy="584775"/>
          </a:xfrm>
          <a:prstGeom prst="rect">
            <a:avLst/>
          </a:prstGeom>
          <a:noFill/>
        </p:spPr>
        <p:txBody>
          <a:bodyPr wrap="square" rtlCol="0">
            <a:spAutoFit/>
          </a:bodyPr>
          <a:lstStyle/>
          <a:p>
            <a:r>
              <a:rPr kumimoji="1"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5</a:t>
            </a:r>
            <a:endParaRPr kumimoji="1" lang="ja-JP" altLang="en-US"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endParaRPr>
          </a:p>
        </p:txBody>
      </p:sp>
      <p:sp>
        <p:nvSpPr>
          <p:cNvPr id="5" name="テキスト ボックス 4">
            <a:extLst>
              <a:ext uri="{FF2B5EF4-FFF2-40B4-BE49-F238E27FC236}">
                <a16:creationId xmlns:a16="http://schemas.microsoft.com/office/drawing/2014/main" id="{C7896A29-B450-9E21-924D-87CA24E2B77F}"/>
              </a:ext>
            </a:extLst>
          </p:cNvPr>
          <p:cNvSpPr txBox="1"/>
          <p:nvPr/>
        </p:nvSpPr>
        <p:spPr>
          <a:xfrm>
            <a:off x="735330" y="125647"/>
            <a:ext cx="10721339" cy="523220"/>
          </a:xfrm>
          <a:prstGeom prst="rect">
            <a:avLst/>
          </a:prstGeom>
          <a:noFill/>
        </p:spPr>
        <p:txBody>
          <a:bodyPr wrap="square" spcCol="324000" rtlCol="0">
            <a:spAutoFit/>
          </a:bodyPr>
          <a:lstStyle/>
          <a:p>
            <a:pPr algn="ct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長時間労働の割合が比較的小さい国の施策</a:t>
            </a:r>
          </a:p>
        </p:txBody>
      </p:sp>
      <p:grpSp>
        <p:nvGrpSpPr>
          <p:cNvPr id="53" name="グループ化 52">
            <a:extLst>
              <a:ext uri="{FF2B5EF4-FFF2-40B4-BE49-F238E27FC236}">
                <a16:creationId xmlns:a16="http://schemas.microsoft.com/office/drawing/2014/main" id="{AD9C8C30-1AB8-1FE1-4A39-DF15205C9744}"/>
              </a:ext>
            </a:extLst>
          </p:cNvPr>
          <p:cNvGrpSpPr/>
          <p:nvPr/>
        </p:nvGrpSpPr>
        <p:grpSpPr>
          <a:xfrm>
            <a:off x="177164" y="1430413"/>
            <a:ext cx="11971997" cy="4675443"/>
            <a:chOff x="183921" y="1327962"/>
            <a:chExt cx="11971997" cy="4675443"/>
          </a:xfrm>
        </p:grpSpPr>
        <p:grpSp>
          <p:nvGrpSpPr>
            <p:cNvPr id="52" name="グループ化 51">
              <a:extLst>
                <a:ext uri="{FF2B5EF4-FFF2-40B4-BE49-F238E27FC236}">
                  <a16:creationId xmlns:a16="http://schemas.microsoft.com/office/drawing/2014/main" id="{5E1F7248-E742-B890-2E02-665558B4C801}"/>
                </a:ext>
              </a:extLst>
            </p:cNvPr>
            <p:cNvGrpSpPr/>
            <p:nvPr/>
          </p:nvGrpSpPr>
          <p:grpSpPr>
            <a:xfrm>
              <a:off x="183921" y="1327963"/>
              <a:ext cx="5912078" cy="4675442"/>
              <a:chOff x="183921" y="1327963"/>
              <a:chExt cx="5912078" cy="4675442"/>
            </a:xfrm>
          </p:grpSpPr>
          <p:sp>
            <p:nvSpPr>
              <p:cNvPr id="18" name="テキスト ボックス 17">
                <a:extLst>
                  <a:ext uri="{FF2B5EF4-FFF2-40B4-BE49-F238E27FC236}">
                    <a16:creationId xmlns:a16="http://schemas.microsoft.com/office/drawing/2014/main" id="{AE136934-3CD3-DEAF-E47E-E49844EA4098}"/>
                  </a:ext>
                </a:extLst>
              </p:cNvPr>
              <p:cNvSpPr txBox="1"/>
              <p:nvPr/>
            </p:nvSpPr>
            <p:spPr>
              <a:xfrm>
                <a:off x="249935" y="2163699"/>
                <a:ext cx="5735187" cy="400110"/>
              </a:xfrm>
              <a:prstGeom prst="rect">
                <a:avLst/>
              </a:prstGeom>
              <a:noFill/>
            </p:spPr>
            <p:txBody>
              <a:bodyPr wrap="square">
                <a:spAutoFit/>
              </a:bodyPr>
              <a:lstStyle/>
              <a:p>
                <a:pPr algn="ctr"/>
                <a:r>
                  <a:rPr lang="ja-JP" altLang="en-US"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労働環境法（</a:t>
                </a:r>
                <a:r>
                  <a:rPr lang="en-US" altLang="ja-JP"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arbeidsmiljøloven</a:t>
                </a:r>
                <a:r>
                  <a:rPr lang="ja-JP" altLang="en-US"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a:t>
                </a:r>
              </a:p>
            </p:txBody>
          </p:sp>
          <p:sp>
            <p:nvSpPr>
              <p:cNvPr id="19" name="テキスト ボックス 18">
                <a:extLst>
                  <a:ext uri="{FF2B5EF4-FFF2-40B4-BE49-F238E27FC236}">
                    <a16:creationId xmlns:a16="http://schemas.microsoft.com/office/drawing/2014/main" id="{BA82C79E-FA2A-5DEF-4B66-0756F4A0E1D1}"/>
                  </a:ext>
                </a:extLst>
              </p:cNvPr>
              <p:cNvSpPr txBox="1"/>
              <p:nvPr/>
            </p:nvSpPr>
            <p:spPr>
              <a:xfrm>
                <a:off x="260898" y="2710196"/>
                <a:ext cx="5835101" cy="3139321"/>
              </a:xfrm>
              <a:prstGeom prst="rect">
                <a:avLst/>
              </a:prstGeom>
              <a:noFill/>
            </p:spPr>
            <p:txBody>
              <a:bodyPr wrap="square" spcCol="324000" rtlCol="0">
                <a:spAutoFit/>
              </a:bodyPr>
              <a:lstStyle/>
              <a:p>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ノルウェーでは、労働環境法により残業時間についても厳格な規制がなされている。</a:t>
                </a:r>
                <a:endPar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hlinkClick r:id="rId3"/>
                  </a:rPr>
                  <a:t>同法</a:t>
                </a:r>
                <a:r>
                  <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hlinkClick r:id="rId3"/>
                  </a:rPr>
                  <a:t>10</a:t>
                </a:r>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hlinkClick r:id="rId3"/>
                  </a:rPr>
                  <a:t>条の</a:t>
                </a:r>
                <a:r>
                  <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hlinkClick r:id="rId3"/>
                  </a:rPr>
                  <a:t>6</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では、</a:t>
                </a:r>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時間外労働に関して、</a:t>
                </a:r>
                <a:r>
                  <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7</a:t>
                </a:r>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日間につき</a:t>
                </a:r>
                <a:r>
                  <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10</a:t>
                </a:r>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時間、連続する</a:t>
                </a:r>
                <a:r>
                  <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4</a:t>
                </a:r>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週間につき</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25</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時間、</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52</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週間につき</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200</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時間という上限が設けられている。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スライド</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2</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頁で示した日本の上限規制と比べると、ノルウェーの規制の方がかなり厳しいことがわかる。（特に</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1</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年間（</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52</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週間）の時間規制を比較すると、日本はノルウェーの</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1.8</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倍もの時間外労働が認められていることになる）</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また、年次有給休暇についても、</a:t>
                </a:r>
                <a:r>
                  <a:rPr lang="ja-JP" altLang="en-US" sz="1600" b="1" dirty="0">
                    <a:ln w="12700">
                      <a:noFill/>
                      <a:prstDash val="solid"/>
                    </a:ln>
                    <a:solidFill>
                      <a:schemeClr val="bg1"/>
                    </a:solidFill>
                    <a:effectLst>
                      <a:outerShdw blurRad="50800" dist="38100" algn="l" rotWithShape="0">
                        <a:prstClr val="black">
                          <a:alpha val="40000"/>
                        </a:prst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年次休暇法（</a:t>
                </a:r>
                <a:r>
                  <a:rPr lang="en-US" altLang="ja-JP" sz="1600" b="1" dirty="0">
                    <a:ln w="12700">
                      <a:noFill/>
                      <a:prstDash val="solid"/>
                    </a:ln>
                    <a:solidFill>
                      <a:schemeClr val="bg1"/>
                    </a:solidFill>
                    <a:effectLst>
                      <a:outerShdw blurRad="50800" dist="38100" algn="l" rotWithShape="0">
                        <a:prstClr val="black">
                          <a:alpha val="40000"/>
                        </a:prst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ferieloven</a:t>
                </a:r>
                <a:r>
                  <a:rPr lang="ja-JP" altLang="en-US" sz="1600" b="1" dirty="0">
                    <a:ln w="12700">
                      <a:noFill/>
                      <a:prstDash val="solid"/>
                    </a:ln>
                    <a:solidFill>
                      <a:schemeClr val="bg1"/>
                    </a:solidFill>
                    <a:effectLst>
                      <a:outerShdw blurRad="50800" dist="38100" algn="l" rotWithShape="0">
                        <a:prstClr val="black">
                          <a:alpha val="40000"/>
                        </a:prst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によって年間</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25</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日（</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60</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歳以上の労働者については</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31</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日）の有給休暇の取得が保証されている。（</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hlinkClick r:id="rId4"/>
                  </a:rPr>
                  <a:t>同法</a:t>
                </a:r>
                <a:r>
                  <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hlinkClick r:id="rId4"/>
                  </a:rPr>
                  <a:t>5</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hlinkClick r:id="rId4"/>
                  </a:rPr>
                  <a:t>条</a:t>
                </a:r>
                <a:r>
                  <a:rPr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a:t>
                </a:r>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24" name="四角形: 角を丸くする 23">
                <a:extLst>
                  <a:ext uri="{FF2B5EF4-FFF2-40B4-BE49-F238E27FC236}">
                    <a16:creationId xmlns:a16="http://schemas.microsoft.com/office/drawing/2014/main" id="{E9580EDE-327D-AA71-349D-E261AF417836}"/>
                  </a:ext>
                </a:extLst>
              </p:cNvPr>
              <p:cNvSpPr>
                <a:spLocks/>
              </p:cNvSpPr>
              <p:nvPr/>
            </p:nvSpPr>
            <p:spPr>
              <a:xfrm>
                <a:off x="183921" y="1657350"/>
                <a:ext cx="5835102" cy="4346055"/>
              </a:xfrm>
              <a:prstGeom prst="roundRect">
                <a:avLst>
                  <a:gd name="adj" fmla="val 4394"/>
                </a:avLst>
              </a:prstGeom>
              <a:blipFill dpi="0" rotWithShape="1">
                <a:blip r:embed="rId5">
                  <a:alphaModFix amt="10000"/>
                </a:blip>
                <a:srcRect/>
                <a:stretch>
                  <a:fillRect/>
                </a:stretch>
              </a:blipFill>
              <a:ln>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92A4BB1A-E91C-0F6F-177D-A8083B69FBFE}"/>
                  </a:ext>
                </a:extLst>
              </p:cNvPr>
              <p:cNvSpPr txBox="1"/>
              <p:nvPr/>
            </p:nvSpPr>
            <p:spPr>
              <a:xfrm>
                <a:off x="2101212" y="1327963"/>
                <a:ext cx="2032634" cy="614303"/>
              </a:xfrm>
              <a:prstGeom prst="roundRect">
                <a:avLst>
                  <a:gd name="adj" fmla="val 26539"/>
                </a:avLst>
              </a:prstGeom>
              <a:solidFill>
                <a:srgbClr val="262626"/>
              </a:solidFill>
            </p:spPr>
            <p:txBody>
              <a:bodyPr wrap="square" spcCol="324000" rtlCol="0">
                <a:spAutoFit/>
              </a:bodyPr>
              <a:lstStyle/>
              <a:p>
                <a:pPr algn="ct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ノルウェー</a:t>
                </a:r>
              </a:p>
            </p:txBody>
          </p:sp>
        </p:grpSp>
        <p:grpSp>
          <p:nvGrpSpPr>
            <p:cNvPr id="51" name="グループ化 50">
              <a:extLst>
                <a:ext uri="{FF2B5EF4-FFF2-40B4-BE49-F238E27FC236}">
                  <a16:creationId xmlns:a16="http://schemas.microsoft.com/office/drawing/2014/main" id="{97074319-221C-54DC-DC78-4E01E47BDC81}"/>
                </a:ext>
              </a:extLst>
            </p:cNvPr>
            <p:cNvGrpSpPr/>
            <p:nvPr/>
          </p:nvGrpSpPr>
          <p:grpSpPr>
            <a:xfrm>
              <a:off x="6148818" y="1327962"/>
              <a:ext cx="6007100" cy="4675443"/>
              <a:chOff x="6148818" y="1327962"/>
              <a:chExt cx="6007100" cy="4675443"/>
            </a:xfrm>
          </p:grpSpPr>
          <p:sp>
            <p:nvSpPr>
              <p:cNvPr id="10" name="テキスト ボックス 9">
                <a:extLst>
                  <a:ext uri="{FF2B5EF4-FFF2-40B4-BE49-F238E27FC236}">
                    <a16:creationId xmlns:a16="http://schemas.microsoft.com/office/drawing/2014/main" id="{E1C5E0DC-91CB-9277-374C-D4095D50266F}"/>
                  </a:ext>
                </a:extLst>
              </p:cNvPr>
              <p:cNvSpPr txBox="1"/>
              <p:nvPr/>
            </p:nvSpPr>
            <p:spPr>
              <a:xfrm>
                <a:off x="6148818" y="2163699"/>
                <a:ext cx="6007100" cy="400110"/>
              </a:xfrm>
              <a:prstGeom prst="rect">
                <a:avLst/>
              </a:prstGeom>
              <a:noFill/>
            </p:spPr>
            <p:txBody>
              <a:bodyPr wrap="square">
                <a:spAutoFit/>
              </a:bodyPr>
              <a:lstStyle/>
              <a:p>
                <a:pPr algn="ctr"/>
                <a:r>
                  <a:rPr lang="ja-JP" altLang="en-US" sz="2000" b="1" dirty="0">
                    <a:solidFill>
                      <a:schemeClr val="bg1"/>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労働時間口座制度（Arbeitszeitkonto）</a:t>
                </a:r>
              </a:p>
            </p:txBody>
          </p:sp>
          <p:sp>
            <p:nvSpPr>
              <p:cNvPr id="16" name="テキスト ボックス 15">
                <a:extLst>
                  <a:ext uri="{FF2B5EF4-FFF2-40B4-BE49-F238E27FC236}">
                    <a16:creationId xmlns:a16="http://schemas.microsoft.com/office/drawing/2014/main" id="{07E125C6-8046-E21A-C0DB-F9C2DF19D372}"/>
                  </a:ext>
                </a:extLst>
              </p:cNvPr>
              <p:cNvSpPr txBox="1"/>
              <p:nvPr/>
            </p:nvSpPr>
            <p:spPr>
              <a:xfrm>
                <a:off x="6250872" y="2710196"/>
                <a:ext cx="5802992" cy="2985433"/>
              </a:xfrm>
              <a:prstGeom prst="rect">
                <a:avLst/>
              </a:prstGeom>
              <a:noFill/>
            </p:spPr>
            <p:txBody>
              <a:bodyPr wrap="square" spcCol="324000" rtlCol="0">
                <a:spAutoFit/>
              </a:bodyPr>
              <a:lstStyle/>
              <a:p>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各従業員は、職場で決められた契約上の労働時間と、残業時間を含め実際に働いた時間との差分を、</a:t>
                </a:r>
                <a:r>
                  <a:rPr kumimoji="1" lang="ja-JP" altLang="en-US" sz="1600" b="1" dirty="0">
                    <a:ln w="12700">
                      <a:noFill/>
                      <a:prstDash val="solid"/>
                    </a:ln>
                    <a:solidFill>
                      <a:schemeClr val="bg1"/>
                    </a:solidFill>
                    <a:effectLst>
                      <a:outerShdw blurRad="50800" dist="38100" algn="l" rotWithShape="0">
                        <a:prstClr val="black">
                          <a:alpha val="40000"/>
                        </a:prst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ワーキング・タイム・アカウント（労働時間貯蓄口座）</a:t>
                </a:r>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と呼ばれる口座に貯蓄しておくことができる。</a:t>
                </a:r>
                <a:endPar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endPar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この制度の主な目的は</a:t>
                </a:r>
                <a:r>
                  <a:rPr kumimoji="1" lang="ja-JP" altLang="en-US" sz="16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労働体制を柔軟化</a:t>
                </a:r>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する点にあり、労働者個人の裁量で就業時間を柔軟に決められるというメリットがある。</a:t>
                </a:r>
                <a:endPar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残業した分だけ休暇を取得できれば、過労や、その結果生じるワークライフバランスの不安定化などを軽減することができ、労使双方にとって利点があるシステムである。</a:t>
                </a:r>
                <a:endPar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endParaRPr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r>
                  <a:rPr kumimoji="1" lang="ja-JP" altLang="en-US"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この制度のおかげもあってか、ドイツにおける一人当たりの平均年間総実労働時間や長時間労働の割合などは、日本と比べてもだいぶ低い水準を維持している。</a:t>
                </a:r>
                <a:endParaRPr kumimoji="1" lang="en-US" altLang="ja-JP" sz="1400" b="1" dirty="0">
                  <a:ln w="12700">
                    <a:noFill/>
                    <a:prstDash val="solid"/>
                  </a:ln>
                  <a:solidFill>
                    <a:sysClr val="windowText" lastClr="000000"/>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25" name="四角形: 角を丸くする 24">
                <a:extLst>
                  <a:ext uri="{FF2B5EF4-FFF2-40B4-BE49-F238E27FC236}">
                    <a16:creationId xmlns:a16="http://schemas.microsoft.com/office/drawing/2014/main" id="{EFF4B709-9CA7-1DF1-DA95-0A63C8577D85}"/>
                  </a:ext>
                </a:extLst>
              </p:cNvPr>
              <p:cNvSpPr/>
              <p:nvPr/>
            </p:nvSpPr>
            <p:spPr>
              <a:xfrm>
                <a:off x="6234817" y="1657350"/>
                <a:ext cx="5835102" cy="4346055"/>
              </a:xfrm>
              <a:prstGeom prst="roundRect">
                <a:avLst>
                  <a:gd name="adj" fmla="val 4394"/>
                </a:avLst>
              </a:prstGeom>
              <a:blipFill dpi="0" rotWithShape="1">
                <a:blip r:embed="rId6">
                  <a:alphaModFix amt="10000"/>
                </a:blip>
                <a:srcRect/>
                <a:stretch>
                  <a:fillRect/>
                </a:stretch>
              </a:blipFill>
              <a:ln>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C5D51B77-CD68-A848-244E-B4BC15F54010}"/>
                  </a:ext>
                </a:extLst>
              </p:cNvPr>
              <p:cNvSpPr txBox="1"/>
              <p:nvPr/>
            </p:nvSpPr>
            <p:spPr>
              <a:xfrm>
                <a:off x="8386247" y="1327962"/>
                <a:ext cx="1501640" cy="614303"/>
              </a:xfrm>
              <a:prstGeom prst="roundRect">
                <a:avLst>
                  <a:gd name="adj" fmla="val 26539"/>
                </a:avLst>
              </a:prstGeom>
              <a:solidFill>
                <a:srgbClr val="262626"/>
              </a:solidFill>
            </p:spPr>
            <p:txBody>
              <a:bodyPr wrap="square" spcCol="324000" rtlCol="0">
                <a:spAutoFit/>
              </a:bodyPr>
              <a:lstStyle/>
              <a:p>
                <a:pPr algn="ctr"/>
                <a:r>
                  <a:rPr kumimoji="1" lang="ja-JP" altLang="en-US" sz="28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ドイツ</a:t>
                </a:r>
              </a:p>
            </p:txBody>
          </p:sp>
        </p:grpSp>
      </p:grpSp>
      <p:sp>
        <p:nvSpPr>
          <p:cNvPr id="31" name="テキスト ボックス 30">
            <a:extLst>
              <a:ext uri="{FF2B5EF4-FFF2-40B4-BE49-F238E27FC236}">
                <a16:creationId xmlns:a16="http://schemas.microsoft.com/office/drawing/2014/main" id="{ACB7435F-4024-1663-4C3A-DC00AE4C078E}"/>
              </a:ext>
            </a:extLst>
          </p:cNvPr>
          <p:cNvSpPr txBox="1"/>
          <p:nvPr/>
        </p:nvSpPr>
        <p:spPr>
          <a:xfrm>
            <a:off x="735330" y="824365"/>
            <a:ext cx="10721339" cy="307777"/>
          </a:xfrm>
          <a:prstGeom prst="rect">
            <a:avLst/>
          </a:prstGeom>
          <a:noFill/>
        </p:spPr>
        <p:txBody>
          <a:bodyPr wrap="square" spcCol="324000" rtlCol="0">
            <a:spAutoFit/>
          </a:bodyPr>
          <a:lstStyle/>
          <a:p>
            <a:pPr algn="ctr"/>
            <a:r>
              <a:rPr kumimoji="1" lang="ja-JP" altLang="en-US" sz="1400" b="1" dirty="0">
                <a:ln w="12700">
                  <a:noFill/>
                  <a:prstDash val="solid"/>
                </a:ln>
                <a:solidFill>
                  <a:schemeClr val="bg1"/>
                </a:solidFill>
                <a:effectLst>
                  <a:outerShdw dist="38100" dir="2640000" algn="bl" rotWithShape="0">
                    <a:schemeClr val="tx2">
                      <a:lumMod val="75000"/>
                    </a:schemeClr>
                  </a:outerShdw>
                </a:effectLst>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前頁に示した調査結果から、長時間労働の割合が小さい国に注目し、その国の法規制や施策を見てみる</a:t>
            </a:r>
          </a:p>
        </p:txBody>
      </p:sp>
      <p:pic>
        <p:nvPicPr>
          <p:cNvPr id="33" name="グラフィックス 32">
            <a:extLst>
              <a:ext uri="{FF2B5EF4-FFF2-40B4-BE49-F238E27FC236}">
                <a16:creationId xmlns:a16="http://schemas.microsoft.com/office/drawing/2014/main" id="{67B3AF93-C029-4564-4FEF-5F5D487AA4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341859">
            <a:off x="1734025" y="782577"/>
            <a:ext cx="251459" cy="335278"/>
          </a:xfrm>
          <a:prstGeom prst="rect">
            <a:avLst/>
          </a:prstGeom>
        </p:spPr>
      </p:pic>
      <p:cxnSp>
        <p:nvCxnSpPr>
          <p:cNvPr id="35" name="直線コネクタ 34">
            <a:extLst>
              <a:ext uri="{FF2B5EF4-FFF2-40B4-BE49-F238E27FC236}">
                <a16:creationId xmlns:a16="http://schemas.microsoft.com/office/drawing/2014/main" id="{FF80DDDD-BFDB-704A-AE9C-E2CAF7052A69}"/>
              </a:ext>
            </a:extLst>
          </p:cNvPr>
          <p:cNvCxnSpPr>
            <a:cxnSpLocks/>
          </p:cNvCxnSpPr>
          <p:nvPr/>
        </p:nvCxnSpPr>
        <p:spPr>
          <a:xfrm flipH="1" flipV="1">
            <a:off x="1501976" y="809499"/>
            <a:ext cx="140494" cy="43110"/>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FF68E2EC-A44A-C886-3BEF-B730B3E32C5A}"/>
              </a:ext>
            </a:extLst>
          </p:cNvPr>
          <p:cNvCxnSpPr>
            <a:cxnSpLocks/>
          </p:cNvCxnSpPr>
          <p:nvPr/>
        </p:nvCxnSpPr>
        <p:spPr>
          <a:xfrm flipH="1" flipV="1">
            <a:off x="1602581" y="684985"/>
            <a:ext cx="92575" cy="93168"/>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AA3B1BED-AAAD-A8C8-717D-F6F482E272BD}"/>
              </a:ext>
            </a:extLst>
          </p:cNvPr>
          <p:cNvCxnSpPr>
            <a:cxnSpLocks/>
          </p:cNvCxnSpPr>
          <p:nvPr/>
        </p:nvCxnSpPr>
        <p:spPr>
          <a:xfrm flipH="1" flipV="1">
            <a:off x="1734452" y="612567"/>
            <a:ext cx="40482" cy="116513"/>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3514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文字が書かれた看板&#10;&#10;自動的に生成された説明">
            <a:extLst>
              <a:ext uri="{FF2B5EF4-FFF2-40B4-BE49-F238E27FC236}">
                <a16:creationId xmlns:a16="http://schemas.microsoft.com/office/drawing/2014/main" id="{E68EA4C5-688C-6B5A-3D6A-880F36976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092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173B898-7B5E-8EA7-F0D7-89B92140FCC1}"/>
              </a:ext>
            </a:extLst>
          </p:cNvPr>
          <p:cNvSpPr/>
          <p:nvPr/>
        </p:nvSpPr>
        <p:spPr>
          <a:xfrm>
            <a:off x="0" y="0"/>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七角形 8">
            <a:extLst>
              <a:ext uri="{FF2B5EF4-FFF2-40B4-BE49-F238E27FC236}">
                <a16:creationId xmlns:a16="http://schemas.microsoft.com/office/drawing/2014/main" id="{2764A498-DFA6-22E6-E709-1D9068E8E21D}"/>
              </a:ext>
            </a:extLst>
          </p:cNvPr>
          <p:cNvSpPr/>
          <p:nvPr/>
        </p:nvSpPr>
        <p:spPr>
          <a:xfrm rot="19980481">
            <a:off x="11542711" y="6094124"/>
            <a:ext cx="942975" cy="942975"/>
          </a:xfrm>
          <a:prstGeom prst="heptag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6D19DB6-3034-5975-DC63-BFD18408ED15}"/>
              </a:ext>
            </a:extLst>
          </p:cNvPr>
          <p:cNvSpPr txBox="1"/>
          <p:nvPr/>
        </p:nvSpPr>
        <p:spPr>
          <a:xfrm>
            <a:off x="11717494" y="6242267"/>
            <a:ext cx="352425" cy="584775"/>
          </a:xfrm>
          <a:prstGeom prst="rect">
            <a:avLst/>
          </a:prstGeom>
          <a:noFill/>
        </p:spPr>
        <p:txBody>
          <a:bodyPr wrap="square" rtlCol="0">
            <a:spAutoFit/>
          </a:bodyPr>
          <a:lstStyle/>
          <a:p>
            <a:r>
              <a:rPr kumimoji="1" lang="en-US" altLang="ja-JP" sz="3200" b="1" dirty="0">
                <a:ln w="25400">
                  <a:solidFill>
                    <a:schemeClr val="tx1"/>
                  </a:solidFill>
                </a:ln>
                <a:gradFill>
                  <a:gsLst>
                    <a:gs pos="0">
                      <a:schemeClr val="accent1">
                        <a:lumMod val="5000"/>
                        <a:lumOff val="95000"/>
                      </a:schemeClr>
                    </a:gs>
                    <a:gs pos="34000">
                      <a:schemeClr val="accent1">
                        <a:lumMod val="45000"/>
                        <a:lumOff val="55000"/>
                      </a:schemeClr>
                    </a:gs>
                    <a:gs pos="65000">
                      <a:schemeClr val="accent1">
                        <a:lumMod val="45000"/>
                        <a:lumOff val="55000"/>
                      </a:schemeClr>
                    </a:gs>
                    <a:gs pos="100000">
                      <a:schemeClr val="accent5">
                        <a:lumMod val="60000"/>
                        <a:lumOff val="40000"/>
                      </a:schemeClr>
                    </a:gs>
                  </a:gsLst>
                  <a:lin ang="5400000" scaled="1"/>
                </a:gradFill>
              </a:rPr>
              <a:t>6</a:t>
            </a:r>
          </a:p>
        </p:txBody>
      </p:sp>
      <p:sp>
        <p:nvSpPr>
          <p:cNvPr id="3" name="テキスト ボックス 2">
            <a:extLst>
              <a:ext uri="{FF2B5EF4-FFF2-40B4-BE49-F238E27FC236}">
                <a16:creationId xmlns:a16="http://schemas.microsoft.com/office/drawing/2014/main" id="{93D2D636-42E3-0296-973E-164807AF4D37}"/>
              </a:ext>
            </a:extLst>
          </p:cNvPr>
          <p:cNvSpPr txBox="1"/>
          <p:nvPr/>
        </p:nvSpPr>
        <p:spPr>
          <a:xfrm>
            <a:off x="0" y="83821"/>
            <a:ext cx="6431280" cy="769441"/>
          </a:xfrm>
          <a:prstGeom prst="rect">
            <a:avLst/>
          </a:prstGeom>
          <a:noFill/>
        </p:spPr>
        <p:txBody>
          <a:bodyPr wrap="square" spcCol="324000" rtlCol="0">
            <a:spAutoFit/>
          </a:bodyPr>
          <a:lstStyle/>
          <a:p>
            <a:r>
              <a:rPr lang="ja-JP" altLang="en-US" sz="44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 典型雇用と非典型雇用</a:t>
            </a:r>
            <a:endParaRPr kumimoji="1" lang="ja-JP" altLang="en-US" sz="44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grpSp>
        <p:nvGrpSpPr>
          <p:cNvPr id="42" name="グループ化 41">
            <a:extLst>
              <a:ext uri="{FF2B5EF4-FFF2-40B4-BE49-F238E27FC236}">
                <a16:creationId xmlns:a16="http://schemas.microsoft.com/office/drawing/2014/main" id="{B9819292-86CD-0E68-4C18-941BD0D24D10}"/>
              </a:ext>
            </a:extLst>
          </p:cNvPr>
          <p:cNvGrpSpPr/>
          <p:nvPr/>
        </p:nvGrpSpPr>
        <p:grpSpPr>
          <a:xfrm>
            <a:off x="242862" y="1078313"/>
            <a:ext cx="11650844" cy="4300561"/>
            <a:chOff x="132942" y="1289198"/>
            <a:chExt cx="11650844" cy="4300561"/>
          </a:xfrm>
        </p:grpSpPr>
        <p:sp>
          <p:nvSpPr>
            <p:cNvPr id="4" name="テキスト ボックス 3">
              <a:extLst>
                <a:ext uri="{FF2B5EF4-FFF2-40B4-BE49-F238E27FC236}">
                  <a16:creationId xmlns:a16="http://schemas.microsoft.com/office/drawing/2014/main" id="{BCCFA126-652A-54B5-9790-ACD91D41E1A9}"/>
                </a:ext>
              </a:extLst>
            </p:cNvPr>
            <p:cNvSpPr txBox="1"/>
            <p:nvPr/>
          </p:nvSpPr>
          <p:spPr>
            <a:xfrm>
              <a:off x="408214" y="2404576"/>
              <a:ext cx="2712720" cy="769441"/>
            </a:xfrm>
            <a:prstGeom prst="rect">
              <a:avLst/>
            </a:prstGeom>
            <a:noFill/>
          </p:spPr>
          <p:txBody>
            <a:bodyPr wrap="square" spcCol="324000" rtlCol="0">
              <a:spAutoFit/>
            </a:bodyPr>
            <a:lstStyle/>
            <a:p>
              <a:pPr algn="ctr"/>
              <a:r>
                <a:rPr lang="ja-JP" altLang="en-US" sz="4400" b="1" dirty="0">
                  <a:ln w="12700">
                    <a:solidFill>
                      <a:schemeClr val="bg1"/>
                    </a:solid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典型</a:t>
              </a:r>
              <a:r>
                <a:rPr kumimoji="1" lang="ja-JP" altLang="en-US" sz="4400" b="1" dirty="0">
                  <a:ln w="12700">
                    <a:solidFill>
                      <a:schemeClr val="bg1"/>
                    </a:solid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雇用</a:t>
              </a:r>
            </a:p>
          </p:txBody>
        </p:sp>
        <p:sp>
          <p:nvSpPr>
            <p:cNvPr id="5" name="テキスト ボックス 4">
              <a:extLst>
                <a:ext uri="{FF2B5EF4-FFF2-40B4-BE49-F238E27FC236}">
                  <a16:creationId xmlns:a16="http://schemas.microsoft.com/office/drawing/2014/main" id="{1B6D437E-AF29-301A-4820-DB077E655359}"/>
                </a:ext>
              </a:extLst>
            </p:cNvPr>
            <p:cNvSpPr txBox="1"/>
            <p:nvPr/>
          </p:nvSpPr>
          <p:spPr>
            <a:xfrm>
              <a:off x="132942" y="3897139"/>
              <a:ext cx="3263263" cy="769441"/>
            </a:xfrm>
            <a:prstGeom prst="rect">
              <a:avLst/>
            </a:prstGeom>
            <a:noFill/>
          </p:spPr>
          <p:txBody>
            <a:bodyPr wrap="square" spcCol="324000" rtlCol="0">
              <a:spAutoFit/>
            </a:bodyPr>
            <a:lstStyle/>
            <a:p>
              <a:pPr algn="ctr"/>
              <a:r>
                <a:rPr kumimoji="1" lang="ja-JP" altLang="en-US" sz="4400" b="1" dirty="0">
                  <a:ln w="12700">
                    <a:solidFill>
                      <a:schemeClr val="bg1"/>
                    </a:solid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非典型雇用</a:t>
              </a:r>
            </a:p>
          </p:txBody>
        </p:sp>
        <p:sp>
          <p:nvSpPr>
            <p:cNvPr id="17" name="四角形: 角を丸くする 16">
              <a:extLst>
                <a:ext uri="{FF2B5EF4-FFF2-40B4-BE49-F238E27FC236}">
                  <a16:creationId xmlns:a16="http://schemas.microsoft.com/office/drawing/2014/main" id="{A6709BBA-886F-941A-4A53-4E4751423480}"/>
                </a:ext>
              </a:extLst>
            </p:cNvPr>
            <p:cNvSpPr/>
            <p:nvPr/>
          </p:nvSpPr>
          <p:spPr>
            <a:xfrm>
              <a:off x="3635691" y="1289198"/>
              <a:ext cx="8148095" cy="4300561"/>
            </a:xfrm>
            <a:prstGeom prst="roundRect">
              <a:avLst/>
            </a:prstGeom>
            <a:solidFill>
              <a:srgbClr val="D9D9D9">
                <a:alpha val="50000"/>
              </a:srgbClr>
            </a:solidFill>
            <a:ln w="254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6B5173AA-4069-6219-3C49-856A82C9F931}"/>
                </a:ext>
              </a:extLst>
            </p:cNvPr>
            <p:cNvCxnSpPr>
              <a:cxnSpLocks/>
            </p:cNvCxnSpPr>
            <p:nvPr/>
          </p:nvCxnSpPr>
          <p:spPr>
            <a:xfrm>
              <a:off x="5790450" y="2075538"/>
              <a:ext cx="0" cy="3215015"/>
            </a:xfrm>
            <a:prstGeom prst="line">
              <a:avLst/>
            </a:prstGeom>
            <a:ln w="38100">
              <a:solidFill>
                <a:srgbClr val="262626"/>
              </a:solidFill>
              <a:prstDash val="dash"/>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00138B3B-C35E-9747-B822-7C8BC4D11A44}"/>
                </a:ext>
              </a:extLst>
            </p:cNvPr>
            <p:cNvCxnSpPr>
              <a:cxnSpLocks/>
            </p:cNvCxnSpPr>
            <p:nvPr/>
          </p:nvCxnSpPr>
          <p:spPr>
            <a:xfrm>
              <a:off x="7857375" y="2075538"/>
              <a:ext cx="0" cy="3215015"/>
            </a:xfrm>
            <a:prstGeom prst="line">
              <a:avLst/>
            </a:prstGeom>
            <a:ln w="38100">
              <a:solidFill>
                <a:srgbClr val="262626"/>
              </a:solidFill>
              <a:prstDash val="dash"/>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FE22F78A-8325-C8B6-31B7-8D7859C9C07B}"/>
                </a:ext>
              </a:extLst>
            </p:cNvPr>
            <p:cNvCxnSpPr>
              <a:cxnSpLocks/>
            </p:cNvCxnSpPr>
            <p:nvPr/>
          </p:nvCxnSpPr>
          <p:spPr>
            <a:xfrm>
              <a:off x="9924300" y="2075539"/>
              <a:ext cx="0" cy="3215015"/>
            </a:xfrm>
            <a:prstGeom prst="line">
              <a:avLst/>
            </a:prstGeom>
            <a:ln w="38100">
              <a:solidFill>
                <a:srgbClr val="262626"/>
              </a:solidFill>
              <a:prstDash val="dash"/>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B49D2EAA-36E9-E4C6-AE67-EA52051CB03C}"/>
                </a:ext>
              </a:extLst>
            </p:cNvPr>
            <p:cNvSpPr txBox="1"/>
            <p:nvPr/>
          </p:nvSpPr>
          <p:spPr>
            <a:xfrm>
              <a:off x="3779998" y="1552319"/>
              <a:ext cx="1866145" cy="523220"/>
            </a:xfrm>
            <a:prstGeom prst="rect">
              <a:avLst/>
            </a:prstGeom>
            <a:noFill/>
          </p:spPr>
          <p:txBody>
            <a:bodyPr wrap="square" spcCol="324000" rtlCol="0">
              <a:spAutoFit/>
            </a:bodyPr>
            <a:lstStyle/>
            <a:p>
              <a:pPr algn="ctr"/>
              <a:r>
                <a:rPr lang="ja-JP" altLang="en-US" sz="2800"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雇用期間</a:t>
              </a:r>
              <a:endParaRPr kumimoji="1" lang="ja-JP" altLang="en-US" sz="2800"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31" name="テキスト ボックス 30">
              <a:extLst>
                <a:ext uri="{FF2B5EF4-FFF2-40B4-BE49-F238E27FC236}">
                  <a16:creationId xmlns:a16="http://schemas.microsoft.com/office/drawing/2014/main" id="{515C4C06-9F54-DA27-0C62-0A1034C71311}"/>
                </a:ext>
              </a:extLst>
            </p:cNvPr>
            <p:cNvSpPr txBox="1"/>
            <p:nvPr/>
          </p:nvSpPr>
          <p:spPr>
            <a:xfrm>
              <a:off x="5886566" y="1552319"/>
              <a:ext cx="1866145" cy="523220"/>
            </a:xfrm>
            <a:prstGeom prst="rect">
              <a:avLst/>
            </a:prstGeom>
            <a:noFill/>
          </p:spPr>
          <p:txBody>
            <a:bodyPr wrap="square" spcCol="324000" rtlCol="0">
              <a:spAutoFit/>
            </a:bodyPr>
            <a:lstStyle/>
            <a:p>
              <a:pPr algn="ctr"/>
              <a:r>
                <a:rPr lang="ja-JP" altLang="en-US" sz="2800"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労働時間</a:t>
              </a:r>
              <a:endParaRPr kumimoji="1" lang="ja-JP" altLang="en-US" sz="2800"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32" name="テキスト ボックス 31">
              <a:extLst>
                <a:ext uri="{FF2B5EF4-FFF2-40B4-BE49-F238E27FC236}">
                  <a16:creationId xmlns:a16="http://schemas.microsoft.com/office/drawing/2014/main" id="{699E8660-0EE5-3CAE-4352-CFA2B690168E}"/>
                </a:ext>
              </a:extLst>
            </p:cNvPr>
            <p:cNvSpPr txBox="1"/>
            <p:nvPr/>
          </p:nvSpPr>
          <p:spPr>
            <a:xfrm>
              <a:off x="3664064" y="2604630"/>
              <a:ext cx="2106566" cy="369332"/>
            </a:xfrm>
            <a:prstGeom prst="rect">
              <a:avLst/>
            </a:prstGeom>
            <a:noFill/>
          </p:spPr>
          <p:txBody>
            <a:bodyPr wrap="square" spcCol="324000" rtlCol="0">
              <a:spAutoFit/>
            </a:bodyPr>
            <a:lstStyle/>
            <a:p>
              <a:pPr algn="ctr"/>
              <a:r>
                <a:rPr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期間の定めがない</a:t>
              </a:r>
              <a:endPar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33" name="テキスト ボックス 32">
              <a:extLst>
                <a:ext uri="{FF2B5EF4-FFF2-40B4-BE49-F238E27FC236}">
                  <a16:creationId xmlns:a16="http://schemas.microsoft.com/office/drawing/2014/main" id="{B2B5A1AC-8157-A80B-EECB-7C33BD0FD23C}"/>
                </a:ext>
              </a:extLst>
            </p:cNvPr>
            <p:cNvSpPr txBox="1"/>
            <p:nvPr/>
          </p:nvSpPr>
          <p:spPr>
            <a:xfrm>
              <a:off x="3779998" y="3820194"/>
              <a:ext cx="1866145" cy="923330"/>
            </a:xfrm>
            <a:prstGeom prst="rect">
              <a:avLst/>
            </a:prstGeom>
            <a:noFill/>
          </p:spPr>
          <p:txBody>
            <a:bodyPr wrap="square" spcCol="324000" rtlCol="0">
              <a:spAutoFit/>
            </a:bodyPr>
            <a:lstStyle/>
            <a:p>
              <a:pPr algn="ctr"/>
              <a:r>
                <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契約期間が</a:t>
              </a:r>
              <a:endParaRPr kumimoji="1" lang="en-US" altLang="ja-JP"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algn="ctr"/>
              <a:r>
                <a:rPr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定められている場合が多い</a:t>
              </a:r>
              <a:endPar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34" name="テキスト ボックス 33">
              <a:extLst>
                <a:ext uri="{FF2B5EF4-FFF2-40B4-BE49-F238E27FC236}">
                  <a16:creationId xmlns:a16="http://schemas.microsoft.com/office/drawing/2014/main" id="{5F49E74B-67E5-3381-73CD-73130F517D23}"/>
                </a:ext>
              </a:extLst>
            </p:cNvPr>
            <p:cNvSpPr txBox="1"/>
            <p:nvPr/>
          </p:nvSpPr>
          <p:spPr>
            <a:xfrm>
              <a:off x="5885629" y="2604630"/>
              <a:ext cx="1866145" cy="369332"/>
            </a:xfrm>
            <a:prstGeom prst="rect">
              <a:avLst/>
            </a:prstGeom>
            <a:noFill/>
          </p:spPr>
          <p:txBody>
            <a:bodyPr wrap="square" spcCol="324000" rtlCol="0">
              <a:spAutoFit/>
            </a:bodyPr>
            <a:lstStyle/>
            <a:p>
              <a:pPr algn="ctr"/>
              <a:r>
                <a:rPr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フルタイム</a:t>
              </a:r>
              <a:endPar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35" name="テキスト ボックス 34">
              <a:extLst>
                <a:ext uri="{FF2B5EF4-FFF2-40B4-BE49-F238E27FC236}">
                  <a16:creationId xmlns:a16="http://schemas.microsoft.com/office/drawing/2014/main" id="{55C02621-F4D0-146A-2DBB-61CDC3F656E7}"/>
                </a:ext>
              </a:extLst>
            </p:cNvPr>
            <p:cNvSpPr txBox="1"/>
            <p:nvPr/>
          </p:nvSpPr>
          <p:spPr>
            <a:xfrm>
              <a:off x="5800361" y="3820194"/>
              <a:ext cx="2047104" cy="923330"/>
            </a:xfrm>
            <a:prstGeom prst="rect">
              <a:avLst/>
            </a:prstGeom>
            <a:noFill/>
          </p:spPr>
          <p:txBody>
            <a:bodyPr wrap="square" spcCol="324000" rtlCol="0">
              <a:spAutoFit/>
            </a:bodyPr>
            <a:lstStyle/>
            <a:p>
              <a:pPr algn="ctr"/>
              <a:r>
                <a:rPr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パートタイム</a:t>
              </a:r>
              <a:endParaRPr lang="en-US" altLang="ja-JP"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algn="ctr"/>
              <a:r>
                <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臨時・短時間勤務</a:t>
              </a:r>
              <a:endParaRPr kumimoji="1" lang="en-US" altLang="ja-JP"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algn="ctr"/>
              <a:r>
                <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など</a:t>
              </a:r>
            </a:p>
          </p:txBody>
        </p:sp>
        <p:sp>
          <p:nvSpPr>
            <p:cNvPr id="36" name="テキスト ボックス 35">
              <a:extLst>
                <a:ext uri="{FF2B5EF4-FFF2-40B4-BE49-F238E27FC236}">
                  <a16:creationId xmlns:a16="http://schemas.microsoft.com/office/drawing/2014/main" id="{6AEC64C0-48BB-74C8-42E5-A3065CBE820B}"/>
                </a:ext>
              </a:extLst>
            </p:cNvPr>
            <p:cNvSpPr txBox="1"/>
            <p:nvPr/>
          </p:nvSpPr>
          <p:spPr>
            <a:xfrm>
              <a:off x="7957765" y="2604630"/>
              <a:ext cx="1866145" cy="369332"/>
            </a:xfrm>
            <a:prstGeom prst="rect">
              <a:avLst/>
            </a:prstGeom>
            <a:noFill/>
          </p:spPr>
          <p:txBody>
            <a:bodyPr wrap="square" spcCol="324000" rtlCol="0">
              <a:spAutoFit/>
            </a:bodyPr>
            <a:lstStyle/>
            <a:p>
              <a:pPr algn="ctr"/>
              <a:r>
                <a:rPr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直接雇用</a:t>
              </a:r>
              <a:endPar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37" name="テキスト ボックス 36">
              <a:extLst>
                <a:ext uri="{FF2B5EF4-FFF2-40B4-BE49-F238E27FC236}">
                  <a16:creationId xmlns:a16="http://schemas.microsoft.com/office/drawing/2014/main" id="{EE41BE61-BEF6-5C4F-306F-AC274F4F361A}"/>
                </a:ext>
              </a:extLst>
            </p:cNvPr>
            <p:cNvSpPr txBox="1"/>
            <p:nvPr/>
          </p:nvSpPr>
          <p:spPr>
            <a:xfrm>
              <a:off x="7962040" y="3820194"/>
              <a:ext cx="1866145" cy="923330"/>
            </a:xfrm>
            <a:prstGeom prst="rect">
              <a:avLst/>
            </a:prstGeom>
            <a:noFill/>
          </p:spPr>
          <p:txBody>
            <a:bodyPr wrap="square" spcCol="324000" rtlCol="0">
              <a:spAutoFit/>
            </a:bodyPr>
            <a:lstStyle/>
            <a:p>
              <a:pPr algn="ctr"/>
              <a:r>
                <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直接雇用</a:t>
              </a:r>
              <a:endParaRPr kumimoji="1" lang="en-US" altLang="ja-JP"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algn="ctr"/>
              <a:r>
                <a:rPr lang="en-US" altLang="ja-JP"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or</a:t>
              </a:r>
              <a:endParaRPr kumimoji="1" lang="en-US" altLang="ja-JP"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algn="ctr"/>
              <a:r>
                <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間接雇用</a:t>
              </a:r>
            </a:p>
          </p:txBody>
        </p:sp>
        <p:sp>
          <p:nvSpPr>
            <p:cNvPr id="38" name="テキスト ボックス 37">
              <a:extLst>
                <a:ext uri="{FF2B5EF4-FFF2-40B4-BE49-F238E27FC236}">
                  <a16:creationId xmlns:a16="http://schemas.microsoft.com/office/drawing/2014/main" id="{C34D81C7-A37C-9B3E-CA7B-AC191F75B86C}"/>
                </a:ext>
              </a:extLst>
            </p:cNvPr>
            <p:cNvSpPr txBox="1"/>
            <p:nvPr/>
          </p:nvSpPr>
          <p:spPr>
            <a:xfrm>
              <a:off x="7959107" y="1552319"/>
              <a:ext cx="1866145" cy="523220"/>
            </a:xfrm>
            <a:prstGeom prst="rect">
              <a:avLst/>
            </a:prstGeom>
            <a:noFill/>
          </p:spPr>
          <p:txBody>
            <a:bodyPr wrap="square" spcCol="324000" rtlCol="0">
              <a:spAutoFit/>
            </a:bodyPr>
            <a:lstStyle/>
            <a:p>
              <a:pPr algn="ctr"/>
              <a:r>
                <a:rPr kumimoji="1" lang="ja-JP" altLang="en-US" sz="2800"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雇用形態</a:t>
              </a:r>
            </a:p>
          </p:txBody>
        </p:sp>
        <p:sp>
          <p:nvSpPr>
            <p:cNvPr id="39" name="テキスト ボックス 38">
              <a:extLst>
                <a:ext uri="{FF2B5EF4-FFF2-40B4-BE49-F238E27FC236}">
                  <a16:creationId xmlns:a16="http://schemas.microsoft.com/office/drawing/2014/main" id="{241E9739-067D-E592-8D27-78D083956E9C}"/>
                </a:ext>
              </a:extLst>
            </p:cNvPr>
            <p:cNvSpPr txBox="1"/>
            <p:nvPr/>
          </p:nvSpPr>
          <p:spPr>
            <a:xfrm>
              <a:off x="10135290" y="1552319"/>
              <a:ext cx="1338457" cy="523220"/>
            </a:xfrm>
            <a:prstGeom prst="rect">
              <a:avLst/>
            </a:prstGeom>
            <a:noFill/>
          </p:spPr>
          <p:txBody>
            <a:bodyPr wrap="square" spcCol="324000" rtlCol="0">
              <a:spAutoFit/>
            </a:bodyPr>
            <a:lstStyle/>
            <a:p>
              <a:pPr algn="ctr"/>
              <a:r>
                <a:rPr kumimoji="1" lang="ja-JP" altLang="en-US" sz="2800"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主な例</a:t>
              </a:r>
            </a:p>
          </p:txBody>
        </p:sp>
        <p:sp>
          <p:nvSpPr>
            <p:cNvPr id="40" name="テキスト ボックス 39">
              <a:extLst>
                <a:ext uri="{FF2B5EF4-FFF2-40B4-BE49-F238E27FC236}">
                  <a16:creationId xmlns:a16="http://schemas.microsoft.com/office/drawing/2014/main" id="{82B3B164-8B01-6FCD-7F72-D017049DB954}"/>
                </a:ext>
              </a:extLst>
            </p:cNvPr>
            <p:cNvSpPr txBox="1"/>
            <p:nvPr/>
          </p:nvSpPr>
          <p:spPr>
            <a:xfrm>
              <a:off x="9908074" y="2604630"/>
              <a:ext cx="1866145" cy="369332"/>
            </a:xfrm>
            <a:prstGeom prst="rect">
              <a:avLst/>
            </a:prstGeom>
            <a:noFill/>
          </p:spPr>
          <p:txBody>
            <a:bodyPr wrap="square" spcCol="324000" rtlCol="0">
              <a:spAutoFit/>
            </a:bodyPr>
            <a:lstStyle/>
            <a:p>
              <a:pPr algn="ctr"/>
              <a:r>
                <a:rPr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正社員</a:t>
              </a:r>
              <a:endPar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p:txBody>
        </p:sp>
        <p:sp>
          <p:nvSpPr>
            <p:cNvPr id="41" name="テキスト ボックス 40">
              <a:extLst>
                <a:ext uri="{FF2B5EF4-FFF2-40B4-BE49-F238E27FC236}">
                  <a16:creationId xmlns:a16="http://schemas.microsoft.com/office/drawing/2014/main" id="{B9120B1D-5F0B-5AD9-2106-AA24F80A4975}"/>
                </a:ext>
              </a:extLst>
            </p:cNvPr>
            <p:cNvSpPr txBox="1"/>
            <p:nvPr/>
          </p:nvSpPr>
          <p:spPr>
            <a:xfrm>
              <a:off x="9917278" y="3689229"/>
              <a:ext cx="1866145" cy="1200329"/>
            </a:xfrm>
            <a:prstGeom prst="rect">
              <a:avLst/>
            </a:prstGeom>
            <a:noFill/>
          </p:spPr>
          <p:txBody>
            <a:bodyPr wrap="square" spcCol="324000" rtlCol="0">
              <a:spAutoFit/>
            </a:bodyPr>
            <a:lstStyle/>
            <a:p>
              <a:pPr algn="ctr"/>
              <a:r>
                <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アルバイト</a:t>
              </a:r>
              <a:endParaRPr kumimoji="1" lang="en-US" altLang="ja-JP"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algn="ctr"/>
              <a:r>
                <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パート</a:t>
              </a:r>
              <a:endParaRPr kumimoji="1" lang="en-US" altLang="ja-JP"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algn="ctr"/>
              <a:r>
                <a:rPr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派遣社員</a:t>
              </a:r>
              <a:endParaRPr lang="en-US" altLang="ja-JP"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endParaRPr>
            </a:p>
            <a:p>
              <a:pPr algn="ctr"/>
              <a:r>
                <a:rPr kumimoji="1" lang="ja-JP" altLang="en-US" b="1" dirty="0">
                  <a:ln w="12700">
                    <a:no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契約／嘱託社員</a:t>
              </a:r>
            </a:p>
          </p:txBody>
        </p:sp>
        <p:sp>
          <p:nvSpPr>
            <p:cNvPr id="45" name="テキスト ボックス 44">
              <a:extLst>
                <a:ext uri="{FF2B5EF4-FFF2-40B4-BE49-F238E27FC236}">
                  <a16:creationId xmlns:a16="http://schemas.microsoft.com/office/drawing/2014/main" id="{90B3E123-4977-76CE-E7BB-DF954303421B}"/>
                </a:ext>
              </a:extLst>
            </p:cNvPr>
            <p:cNvSpPr txBox="1"/>
            <p:nvPr/>
          </p:nvSpPr>
          <p:spPr>
            <a:xfrm>
              <a:off x="472977" y="3011823"/>
              <a:ext cx="1448779" cy="461665"/>
            </a:xfrm>
            <a:prstGeom prst="rect">
              <a:avLst/>
            </a:prstGeom>
            <a:noFill/>
          </p:spPr>
          <p:txBody>
            <a:bodyPr wrap="square" spcCol="324000" rtlCol="0">
              <a:spAutoFit/>
            </a:bodyPr>
            <a:lstStyle/>
            <a:p>
              <a:pPr algn="ctr"/>
              <a:r>
                <a:rPr kumimoji="1" lang="ja-JP" altLang="en-US" sz="2400" b="1" dirty="0">
                  <a:ln w="12700">
                    <a:solidFill>
                      <a:schemeClr val="bg1"/>
                    </a:solid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（正規）</a:t>
              </a:r>
            </a:p>
          </p:txBody>
        </p:sp>
        <p:sp>
          <p:nvSpPr>
            <p:cNvPr id="46" name="テキスト ボックス 45">
              <a:extLst>
                <a:ext uri="{FF2B5EF4-FFF2-40B4-BE49-F238E27FC236}">
                  <a16:creationId xmlns:a16="http://schemas.microsoft.com/office/drawing/2014/main" id="{792F96C0-C589-AC78-F217-6D807218C92E}"/>
                </a:ext>
              </a:extLst>
            </p:cNvPr>
            <p:cNvSpPr txBox="1"/>
            <p:nvPr/>
          </p:nvSpPr>
          <p:spPr>
            <a:xfrm>
              <a:off x="329145" y="4512691"/>
              <a:ext cx="1736441" cy="461665"/>
            </a:xfrm>
            <a:prstGeom prst="rect">
              <a:avLst/>
            </a:prstGeom>
            <a:noFill/>
          </p:spPr>
          <p:txBody>
            <a:bodyPr wrap="square" spcCol="324000" rtlCol="0">
              <a:spAutoFit/>
            </a:bodyPr>
            <a:lstStyle/>
            <a:p>
              <a:pPr algn="ctr"/>
              <a:r>
                <a:rPr kumimoji="1" lang="ja-JP" altLang="en-US" sz="2400" b="1" dirty="0">
                  <a:ln w="12700">
                    <a:solidFill>
                      <a:schemeClr val="bg1"/>
                    </a:solidFill>
                    <a:prstDash val="solid"/>
                  </a:ln>
                  <a:solidFill>
                    <a:srgbClr val="262626"/>
                  </a:solidFill>
                  <a:latin typeface="07あかずきんポップ Heavy" panose="00000900000000000000" pitchFamily="50" charset="-128"/>
                  <a:ea typeface="07あかずきんポップ Heavy" panose="00000900000000000000" pitchFamily="50" charset="-128"/>
                  <a:cs typeface="07あかずきんポップ Heavy" panose="00000900000000000000" pitchFamily="50" charset="-128"/>
                </a:rPr>
                <a:t>（非正規）</a:t>
              </a:r>
            </a:p>
          </p:txBody>
        </p:sp>
      </p:grpSp>
      <p:sp>
        <p:nvSpPr>
          <p:cNvPr id="47" name="テキスト ボックス 46">
            <a:extLst>
              <a:ext uri="{FF2B5EF4-FFF2-40B4-BE49-F238E27FC236}">
                <a16:creationId xmlns:a16="http://schemas.microsoft.com/office/drawing/2014/main" id="{1D4C8D2E-A538-84D5-A9B7-51EA5298A255}"/>
              </a:ext>
            </a:extLst>
          </p:cNvPr>
          <p:cNvSpPr txBox="1"/>
          <p:nvPr/>
        </p:nvSpPr>
        <p:spPr>
          <a:xfrm>
            <a:off x="1987867" y="5703549"/>
            <a:ext cx="8886825" cy="923330"/>
          </a:xfrm>
          <a:prstGeom prst="rect">
            <a:avLst/>
          </a:prstGeom>
          <a:noFill/>
        </p:spPr>
        <p:txBody>
          <a:bodyPr wrap="square" spcCol="324000" rtlCol="0">
            <a:spAutoFit/>
          </a:bodyPr>
          <a:lstStyle/>
          <a:p>
            <a:pPr algn="ctr"/>
            <a:r>
              <a:rPr lang="ja-JP" altLang="en-US"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日本は従来より、正規労働者を中心とする雇用慣行を形成・定着させてきたため、</a:t>
            </a:r>
            <a:endParaRPr lang="en-US" altLang="ja-JP"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r>
              <a:rPr kumimoji="1" lang="ja-JP" altLang="en-US"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正規労働者と比べた際の非正規労働者の待遇をめぐる問題への対応が十分でなく、</a:t>
            </a:r>
            <a:endParaRPr kumimoji="1" lang="en-US" altLang="ja-JP"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endParaRPr>
          </a:p>
          <a:p>
            <a:pPr algn="ctr"/>
            <a:r>
              <a:rPr kumimoji="1" lang="ja-JP" altLang="en-US" b="1" dirty="0">
                <a:ln w="12700">
                  <a:noFill/>
                  <a:prstDash val="solid"/>
                </a:ln>
                <a:solidFill>
                  <a:srgbClr val="262626"/>
                </a:solidFill>
                <a:latin typeface="ほのか新明朝 Light" panose="02000600000000000000" pitchFamily="50" charset="-128"/>
                <a:ea typeface="ほのか新明朝 Light" panose="02000600000000000000" pitchFamily="50" charset="-128"/>
                <a:cs typeface="07あかずきんポップ Heavy" panose="00000900000000000000" pitchFamily="50" charset="-128"/>
              </a:rPr>
              <a:t>雇用の不安定さや賃金の低さなどが深刻な社会問題となっている</a:t>
            </a:r>
          </a:p>
        </p:txBody>
      </p:sp>
    </p:spTree>
    <p:extLst>
      <p:ext uri="{BB962C8B-B14F-4D97-AF65-F5344CB8AC3E}">
        <p14:creationId xmlns:p14="http://schemas.microsoft.com/office/powerpoint/2010/main" val="115573334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4.xml><?xml version="1.0" encoding="utf-8"?>
<a:theme xmlns:a="http://schemas.openxmlformats.org/drawingml/2006/main" name="2_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2621</TotalTime>
  <Words>5528</Words>
  <Application>Microsoft Office PowerPoint</Application>
  <PresentationFormat>ワイド画面</PresentationFormat>
  <Paragraphs>834</Paragraphs>
  <Slides>54</Slides>
  <Notes>54</Notes>
  <HiddenSlides>0</HiddenSlides>
  <MMClips>0</MMClips>
  <ScaleCrop>false</ScaleCrop>
  <HeadingPairs>
    <vt:vector size="6" baseType="variant">
      <vt:variant>
        <vt:lpstr>使用されているフォント</vt:lpstr>
      </vt:variant>
      <vt:variant>
        <vt:i4>11</vt:i4>
      </vt:variant>
      <vt:variant>
        <vt:lpstr>テーマ</vt:lpstr>
      </vt:variant>
      <vt:variant>
        <vt:i4>5</vt:i4>
      </vt:variant>
      <vt:variant>
        <vt:lpstr>スライド タイトル</vt:lpstr>
      </vt:variant>
      <vt:variant>
        <vt:i4>54</vt:i4>
      </vt:variant>
    </vt:vector>
  </HeadingPairs>
  <TitlesOfParts>
    <vt:vector size="70" baseType="lpstr">
      <vt:lpstr>Corbel</vt:lpstr>
      <vt:lpstr>Lato</vt:lpstr>
      <vt:lpstr>游ゴシック</vt:lpstr>
      <vt:lpstr>Raleway</vt:lpstr>
      <vt:lpstr>游明朝</vt:lpstr>
      <vt:lpstr>ほのか新明朝 Light</vt:lpstr>
      <vt:lpstr>Cambria Math</vt:lpstr>
      <vt:lpstr>07あかずきんポップ Heavy</vt:lpstr>
      <vt:lpstr>Meiryo</vt:lpstr>
      <vt:lpstr>Arial</vt:lpstr>
      <vt:lpstr>游ゴシック Light</vt:lpstr>
      <vt:lpstr>Office テーマ</vt:lpstr>
      <vt:lpstr>1_Office テーマ</vt:lpstr>
      <vt:lpstr>基礎</vt:lpstr>
      <vt:lpstr>2_Office テーマ</vt:lpstr>
      <vt:lpstr>Streamline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ハンガリー</vt:lpstr>
      <vt:lpstr>目次</vt:lpstr>
      <vt:lpstr>最低賃金</vt:lpstr>
      <vt:lpstr>他の欧州諸国の最低賃金</vt:lpstr>
      <vt:lpstr>時間外労働時間上限</vt:lpstr>
      <vt:lpstr>他の欧州諸国の時間外労働時間上限</vt:lpstr>
      <vt:lpstr>年次有給休暇</vt:lpstr>
      <vt:lpstr>総括</vt:lpstr>
      <vt:lpstr>参考文献</vt:lpstr>
      <vt:lpstr>イタリアの 労働制度について</vt:lpstr>
      <vt:lpstr>日本との比較</vt:lpstr>
      <vt:lpstr>失業率(2024年)　　  イタリア…6.48%　　 日本…2.6% </vt:lpstr>
      <vt:lpstr>労働制度</vt:lpstr>
      <vt:lpstr>PowerPoint プレゼンテーション</vt:lpstr>
      <vt:lpstr>PowerPoint プレゼンテーション</vt:lpstr>
      <vt:lpstr>古代の奴隷制度 </vt:lpstr>
      <vt:lpstr>まとめ</vt:lpstr>
      <vt:lpstr>参考文献</vt:lpstr>
      <vt:lpstr>アメリカ合衆国の労働法制度から見た日本</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メキシコの労働法</vt:lpstr>
      <vt:lpstr>１.メキシコの労働時間</vt:lpstr>
      <vt:lpstr>２.労働時間が長いとされる要因</vt:lpstr>
      <vt:lpstr>PowerPoint プレゼンテーション</vt:lpstr>
      <vt:lpstr>３.労働法の前身“メキシコ憲法”</vt:lpstr>
      <vt:lpstr>４.連邦労働法</vt:lpstr>
      <vt:lpstr>●連邦労働法の特徴</vt:lpstr>
      <vt:lpstr>５.日本とメキシコの違い</vt:lpstr>
      <vt:lpstr>６.まとめ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Shion Nagayama</dc:creator>
  <cp:lastModifiedBy>Shion Nagayama</cp:lastModifiedBy>
  <cp:revision>468</cp:revision>
  <cp:lastPrinted>2024-09-15T12:51:59Z</cp:lastPrinted>
  <dcterms:created xsi:type="dcterms:W3CDTF">2024-09-13T04:19:52Z</dcterms:created>
  <dcterms:modified xsi:type="dcterms:W3CDTF">2024-09-15T13:24:59Z</dcterms:modified>
</cp:coreProperties>
</file>